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8" r:id="rId3"/>
    <p:sldId id="256"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314" r:id="rId20"/>
    <p:sldId id="315" r:id="rId21"/>
    <p:sldId id="274" r:id="rId22"/>
    <p:sldId id="275" r:id="rId23"/>
    <p:sldId id="276" r:id="rId24"/>
    <p:sldId id="277" r:id="rId25"/>
    <p:sldId id="278" r:id="rId26"/>
    <p:sldId id="316" r:id="rId27"/>
    <p:sldId id="279" r:id="rId28"/>
    <p:sldId id="280" r:id="rId29"/>
    <p:sldId id="281" r:id="rId30"/>
    <p:sldId id="282" r:id="rId31"/>
    <p:sldId id="283" r:id="rId32"/>
    <p:sldId id="284" r:id="rId33"/>
    <p:sldId id="286" r:id="rId34"/>
    <p:sldId id="285" r:id="rId35"/>
    <p:sldId id="321"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7" r:id="rId64"/>
    <p:sldId id="318" r:id="rId65"/>
    <p:sldId id="319" r:id="rId66"/>
    <p:sldId id="320" r:id="rId6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799" autoAdjust="0"/>
    <p:restoredTop sz="94674"/>
  </p:normalViewPr>
  <p:slideViewPr>
    <p:cSldViewPr snapToGrid="0">
      <p:cViewPr varScale="1">
        <p:scale>
          <a:sx n="124" d="100"/>
          <a:sy n="124" d="100"/>
        </p:scale>
        <p:origin x="213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hdphoto1.wdp>
</file>

<file path=ppt/media/image1.jpg>
</file>

<file path=ppt/media/image10.png>
</file>

<file path=ppt/media/image11.gif>
</file>

<file path=ppt/media/image12.gif>
</file>

<file path=ppt/media/image13.gif>
</file>

<file path=ppt/media/image14.gif>
</file>

<file path=ppt/media/image15.png>
</file>

<file path=ppt/media/image16.gif>
</file>

<file path=ppt/media/image17.gif>
</file>

<file path=ppt/media/image18.png>
</file>

<file path=ppt/media/image19.gif>
</file>

<file path=ppt/media/image2.png>
</file>

<file path=ppt/media/image20.png>
</file>

<file path=ppt/media/image21.png>
</file>

<file path=ppt/media/image22.png>
</file>

<file path=ppt/media/image23.gif>
</file>

<file path=ppt/media/image24.png>
</file>

<file path=ppt/media/image25.png>
</file>

<file path=ppt/media/image26.gif>
</file>

<file path=ppt/media/image27.gif>
</file>

<file path=ppt/media/image28.png>
</file>

<file path=ppt/media/image29.gif>
</file>

<file path=ppt/media/image3.png>
</file>

<file path=ppt/media/image30.gif>
</file>

<file path=ppt/media/image31.gif>
</file>

<file path=ppt/media/image32.gif>
</file>

<file path=ppt/media/image33.png>
</file>

<file path=ppt/media/image34.gif>
</file>

<file path=ppt/media/image35.png>
</file>

<file path=ppt/media/image36.gif>
</file>

<file path=ppt/media/image37.gif>
</file>

<file path=ppt/media/image38.png>
</file>

<file path=ppt/media/image39.gif>
</file>

<file path=ppt/media/image4.png>
</file>

<file path=ppt/media/image40.gif>
</file>

<file path=ppt/media/image41.gif>
</file>

<file path=ppt/media/image42.png>
</file>

<file path=ppt/media/image43.gif>
</file>

<file path=ppt/media/image44.png>
</file>

<file path=ppt/media/image45.png>
</file>

<file path=ppt/media/image5.png>
</file>

<file path=ppt/media/image6.png>
</file>

<file path=ppt/media/image7.png>
</file>

<file path=ppt/media/image8.gi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ltLang="ko-KR"/>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ltLang="ko-KR"/>
              <a:t>Click to edit Master subtitle style</a:t>
            </a:r>
            <a:endParaRPr lang="en-US" dirty="0"/>
          </a:p>
        </p:txBody>
      </p:sp>
      <p:sp>
        <p:nvSpPr>
          <p:cNvPr id="4" name="Date Placeholder 3"/>
          <p:cNvSpPr>
            <a:spLocks noGrp="1"/>
          </p:cNvSpPr>
          <p:nvPr>
            <p:ph type="dt" sz="half" idx="10"/>
          </p:nvPr>
        </p:nvSpPr>
        <p:spPr/>
        <p:txBody>
          <a:bodyPr/>
          <a:lstStyle/>
          <a:p>
            <a:fld id="{8C1E529E-F21F-4112-9BD3-46D9839A14C9}" type="datetimeFigureOut">
              <a:rPr lang="ko-KR" altLang="en-US" smtClean="0"/>
              <a:t>2018. 10. 11.</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8116B18A-1073-493F-BAC2-D751D5DA6D7E}" type="slidenum">
              <a:rPr lang="ko-KR" altLang="en-US" smtClean="0"/>
              <a:t>‹N°›</a:t>
            </a:fld>
            <a:endParaRPr lang="ko-KR"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17125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4" name="Date Placeholder 3"/>
          <p:cNvSpPr>
            <a:spLocks noGrp="1"/>
          </p:cNvSpPr>
          <p:nvPr>
            <p:ph type="dt" sz="half" idx="10"/>
          </p:nvPr>
        </p:nvSpPr>
        <p:spPr/>
        <p:txBody>
          <a:bodyPr/>
          <a:lstStyle/>
          <a:p>
            <a:fld id="{8C1E529E-F21F-4112-9BD3-46D9839A14C9}" type="datetimeFigureOut">
              <a:rPr lang="ko-KR" altLang="en-US" smtClean="0"/>
              <a:t>2018. 10. 11.</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8116B18A-1073-493F-BAC2-D751D5DA6D7E}" type="slidenum">
              <a:rPr lang="ko-KR" altLang="en-US" smtClean="0"/>
              <a:t>‹N°›</a:t>
            </a:fld>
            <a:endParaRPr lang="ko-KR" altLang="en-US"/>
          </a:p>
        </p:txBody>
      </p:sp>
    </p:spTree>
    <p:extLst>
      <p:ext uri="{BB962C8B-B14F-4D97-AF65-F5344CB8AC3E}">
        <p14:creationId xmlns:p14="http://schemas.microsoft.com/office/powerpoint/2010/main" val="1056221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4779"/>
            <a:ext cx="1971675" cy="5757421"/>
          </a:xfrm>
        </p:spPr>
        <p:txBody>
          <a:bodyPr vert="eaVert"/>
          <a:lstStyle/>
          <a:p>
            <a:r>
              <a:rPr lang="en-US" altLang="ko-KR"/>
              <a:t>Click to edit Master title style</a:t>
            </a:r>
            <a:endParaRPr lang="en-US" dirty="0"/>
          </a:p>
        </p:txBody>
      </p:sp>
      <p:sp>
        <p:nvSpPr>
          <p:cNvPr id="3" name="Vertical Text Placeholder 2"/>
          <p:cNvSpPr>
            <a:spLocks noGrp="1"/>
          </p:cNvSpPr>
          <p:nvPr>
            <p:ph type="body" orient="vert" idx="1"/>
          </p:nvPr>
        </p:nvSpPr>
        <p:spPr>
          <a:xfrm>
            <a:off x="628650" y="414779"/>
            <a:ext cx="5800725" cy="5757420"/>
          </a:xfrm>
        </p:spPr>
        <p:txBody>
          <a:bodyPr vert="eaVert" lIns="45720" tIns="0" rIns="45720" bIns="0"/>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4" name="Date Placeholder 3"/>
          <p:cNvSpPr>
            <a:spLocks noGrp="1"/>
          </p:cNvSpPr>
          <p:nvPr>
            <p:ph type="dt" sz="half" idx="10"/>
          </p:nvPr>
        </p:nvSpPr>
        <p:spPr/>
        <p:txBody>
          <a:bodyPr/>
          <a:lstStyle/>
          <a:p>
            <a:fld id="{8C1E529E-F21F-4112-9BD3-46D9839A14C9}" type="datetimeFigureOut">
              <a:rPr lang="ko-KR" altLang="en-US" smtClean="0"/>
              <a:t>2018. 10. 11.</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8116B18A-1073-493F-BAC2-D751D5DA6D7E}" type="slidenum">
              <a:rPr lang="ko-KR" altLang="en-US" smtClean="0"/>
              <a:t>‹N°›</a:t>
            </a:fld>
            <a:endParaRPr lang="ko-KR" altLang="en-US"/>
          </a:p>
        </p:txBody>
      </p:sp>
    </p:spTree>
    <p:extLst>
      <p:ext uri="{BB962C8B-B14F-4D97-AF65-F5344CB8AC3E}">
        <p14:creationId xmlns:p14="http://schemas.microsoft.com/office/powerpoint/2010/main" val="13194297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a:t>Click to edit Master title style</a:t>
            </a:r>
            <a:endParaRPr lang="en-US" dirty="0"/>
          </a:p>
        </p:txBody>
      </p:sp>
      <p:sp>
        <p:nvSpPr>
          <p:cNvPr id="3" name="Content Placeholder 2"/>
          <p:cNvSpPr>
            <a:spLocks noGrp="1"/>
          </p:cNvSpPr>
          <p:nvPr>
            <p:ph idx="1"/>
          </p:nvPr>
        </p:nvSpPr>
        <p:spPr/>
        <p:txBody>
          <a:bodyPr/>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4" name="Date Placeholder 3"/>
          <p:cNvSpPr>
            <a:spLocks noGrp="1"/>
          </p:cNvSpPr>
          <p:nvPr>
            <p:ph type="dt" sz="half" idx="10"/>
          </p:nvPr>
        </p:nvSpPr>
        <p:spPr/>
        <p:txBody>
          <a:bodyPr/>
          <a:lstStyle/>
          <a:p>
            <a:fld id="{8C1E529E-F21F-4112-9BD3-46D9839A14C9}" type="datetimeFigureOut">
              <a:rPr lang="ko-KR" altLang="en-US" smtClean="0"/>
              <a:t>2018. 10. 11.</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8116B18A-1073-493F-BAC2-D751D5DA6D7E}" type="slidenum">
              <a:rPr lang="ko-KR" altLang="en-US" smtClean="0"/>
              <a:t>‹N°›</a:t>
            </a:fld>
            <a:endParaRPr lang="ko-KR" altLang="en-US"/>
          </a:p>
        </p:txBody>
      </p:sp>
    </p:spTree>
    <p:extLst>
      <p:ext uri="{BB962C8B-B14F-4D97-AF65-F5344CB8AC3E}">
        <p14:creationId xmlns:p14="http://schemas.microsoft.com/office/powerpoint/2010/main" val="20713069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ltLang="ko-KR"/>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ko-KR"/>
              <a:t>Edit Master text styles</a:t>
            </a:r>
          </a:p>
        </p:txBody>
      </p:sp>
      <p:sp>
        <p:nvSpPr>
          <p:cNvPr id="4" name="Date Placeholder 3"/>
          <p:cNvSpPr>
            <a:spLocks noGrp="1"/>
          </p:cNvSpPr>
          <p:nvPr>
            <p:ph type="dt" sz="half" idx="10"/>
          </p:nvPr>
        </p:nvSpPr>
        <p:spPr/>
        <p:txBody>
          <a:bodyPr/>
          <a:lstStyle/>
          <a:p>
            <a:fld id="{8C1E529E-F21F-4112-9BD3-46D9839A14C9}" type="datetimeFigureOut">
              <a:rPr lang="ko-KR" altLang="en-US" smtClean="0"/>
              <a:t>2018. 10. 11.</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8116B18A-1073-493F-BAC2-D751D5DA6D7E}" type="slidenum">
              <a:rPr lang="ko-KR" altLang="en-US" smtClean="0"/>
              <a:t>‹N°›</a:t>
            </a:fld>
            <a:endParaRPr lang="ko-KR"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41597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altLang="ko-KR"/>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5" name="Date Placeholder 4"/>
          <p:cNvSpPr>
            <a:spLocks noGrp="1"/>
          </p:cNvSpPr>
          <p:nvPr>
            <p:ph type="dt" sz="half" idx="10"/>
          </p:nvPr>
        </p:nvSpPr>
        <p:spPr/>
        <p:txBody>
          <a:bodyPr/>
          <a:lstStyle/>
          <a:p>
            <a:fld id="{8C1E529E-F21F-4112-9BD3-46D9839A14C9}" type="datetimeFigureOut">
              <a:rPr lang="ko-KR" altLang="en-US" smtClean="0"/>
              <a:t>2018. 10. 11.</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8116B18A-1073-493F-BAC2-D751D5DA6D7E}" type="slidenum">
              <a:rPr lang="ko-KR" altLang="en-US" smtClean="0"/>
              <a:t>‹N°›</a:t>
            </a:fld>
            <a:endParaRPr lang="ko-KR" altLang="en-US"/>
          </a:p>
        </p:txBody>
      </p:sp>
    </p:spTree>
    <p:extLst>
      <p:ext uri="{BB962C8B-B14F-4D97-AF65-F5344CB8AC3E}">
        <p14:creationId xmlns:p14="http://schemas.microsoft.com/office/powerpoint/2010/main" val="2529508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altLang="ko-KR"/>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ko-KR"/>
              <a:t>Edit Master text styles</a:t>
            </a:r>
          </a:p>
        </p:txBody>
      </p:sp>
      <p:sp>
        <p:nvSpPr>
          <p:cNvPr id="4" name="Content Placeholder 3"/>
          <p:cNvSpPr>
            <a:spLocks noGrp="1"/>
          </p:cNvSpPr>
          <p:nvPr>
            <p:ph sz="half" idx="2"/>
          </p:nvPr>
        </p:nvSpPr>
        <p:spPr>
          <a:xfrm>
            <a:off x="822960" y="2582334"/>
            <a:ext cx="3703320" cy="3286760"/>
          </a:xfrm>
        </p:spPr>
        <p:txBody>
          <a:bodyPr/>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ko-KR"/>
              <a:t>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7" name="Date Placeholder 6"/>
          <p:cNvSpPr>
            <a:spLocks noGrp="1"/>
          </p:cNvSpPr>
          <p:nvPr>
            <p:ph type="dt" sz="half" idx="10"/>
          </p:nvPr>
        </p:nvSpPr>
        <p:spPr/>
        <p:txBody>
          <a:bodyPr/>
          <a:lstStyle/>
          <a:p>
            <a:fld id="{8C1E529E-F21F-4112-9BD3-46D9839A14C9}" type="datetimeFigureOut">
              <a:rPr lang="ko-KR" altLang="en-US" smtClean="0"/>
              <a:t>2018. 10. 11.</a:t>
            </a:fld>
            <a:endParaRPr lang="ko-KR" altLang="en-US"/>
          </a:p>
        </p:txBody>
      </p:sp>
      <p:sp>
        <p:nvSpPr>
          <p:cNvPr id="8" name="Footer Placeholder 7"/>
          <p:cNvSpPr>
            <a:spLocks noGrp="1"/>
          </p:cNvSpPr>
          <p:nvPr>
            <p:ph type="ftr" sz="quarter" idx="11"/>
          </p:nvPr>
        </p:nvSpPr>
        <p:spPr/>
        <p:txBody>
          <a:bodyPr/>
          <a:lstStyle/>
          <a:p>
            <a:endParaRPr lang="ko-KR" altLang="en-US"/>
          </a:p>
        </p:txBody>
      </p:sp>
      <p:sp>
        <p:nvSpPr>
          <p:cNvPr id="9" name="Slide Number Placeholder 8"/>
          <p:cNvSpPr>
            <a:spLocks noGrp="1"/>
          </p:cNvSpPr>
          <p:nvPr>
            <p:ph type="sldNum" sz="quarter" idx="12"/>
          </p:nvPr>
        </p:nvSpPr>
        <p:spPr/>
        <p:txBody>
          <a:bodyPr/>
          <a:lstStyle/>
          <a:p>
            <a:fld id="{8116B18A-1073-493F-BAC2-D751D5DA6D7E}" type="slidenum">
              <a:rPr lang="ko-KR" altLang="en-US" smtClean="0"/>
              <a:t>‹N°›</a:t>
            </a:fld>
            <a:endParaRPr lang="ko-KR" altLang="en-US"/>
          </a:p>
        </p:txBody>
      </p:sp>
    </p:spTree>
    <p:extLst>
      <p:ext uri="{BB962C8B-B14F-4D97-AF65-F5344CB8AC3E}">
        <p14:creationId xmlns:p14="http://schemas.microsoft.com/office/powerpoint/2010/main" val="42577436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a:t>Click to edit Master title style</a:t>
            </a:r>
            <a:endParaRPr lang="en-US" dirty="0"/>
          </a:p>
        </p:txBody>
      </p:sp>
      <p:sp>
        <p:nvSpPr>
          <p:cNvPr id="3" name="Date Placeholder 2"/>
          <p:cNvSpPr>
            <a:spLocks noGrp="1"/>
          </p:cNvSpPr>
          <p:nvPr>
            <p:ph type="dt" sz="half" idx="10"/>
          </p:nvPr>
        </p:nvSpPr>
        <p:spPr/>
        <p:txBody>
          <a:bodyPr/>
          <a:lstStyle/>
          <a:p>
            <a:fld id="{8C1E529E-F21F-4112-9BD3-46D9839A14C9}" type="datetimeFigureOut">
              <a:rPr lang="ko-KR" altLang="en-US" smtClean="0"/>
              <a:t>2018. 10. 11.</a:t>
            </a:fld>
            <a:endParaRPr lang="ko-KR" altLang="en-US"/>
          </a:p>
        </p:txBody>
      </p:sp>
      <p:sp>
        <p:nvSpPr>
          <p:cNvPr id="4" name="Footer Placeholder 3"/>
          <p:cNvSpPr>
            <a:spLocks noGrp="1"/>
          </p:cNvSpPr>
          <p:nvPr>
            <p:ph type="ftr" sz="quarter" idx="11"/>
          </p:nvPr>
        </p:nvSpPr>
        <p:spPr/>
        <p:txBody>
          <a:bodyPr/>
          <a:lstStyle/>
          <a:p>
            <a:endParaRPr lang="ko-KR" altLang="en-US"/>
          </a:p>
        </p:txBody>
      </p:sp>
      <p:sp>
        <p:nvSpPr>
          <p:cNvPr id="5" name="Slide Number Placeholder 4"/>
          <p:cNvSpPr>
            <a:spLocks noGrp="1"/>
          </p:cNvSpPr>
          <p:nvPr>
            <p:ph type="sldNum" sz="quarter" idx="12"/>
          </p:nvPr>
        </p:nvSpPr>
        <p:spPr/>
        <p:txBody>
          <a:bodyPr/>
          <a:lstStyle/>
          <a:p>
            <a:fld id="{8116B18A-1073-493F-BAC2-D751D5DA6D7E}" type="slidenum">
              <a:rPr lang="ko-KR" altLang="en-US" smtClean="0"/>
              <a:t>‹N°›</a:t>
            </a:fld>
            <a:endParaRPr lang="ko-KR" altLang="en-US"/>
          </a:p>
        </p:txBody>
      </p:sp>
    </p:spTree>
    <p:extLst>
      <p:ext uri="{BB962C8B-B14F-4D97-AF65-F5344CB8AC3E}">
        <p14:creationId xmlns:p14="http://schemas.microsoft.com/office/powerpoint/2010/main" val="31782311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8C1E529E-F21F-4112-9BD3-46D9839A14C9}" type="datetimeFigureOut">
              <a:rPr lang="ko-KR" altLang="en-US" smtClean="0"/>
              <a:t>2018. 10. 11.</a:t>
            </a:fld>
            <a:endParaRPr lang="ko-KR"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ko-KR" altLang="en-US"/>
          </a:p>
        </p:txBody>
      </p:sp>
      <p:sp>
        <p:nvSpPr>
          <p:cNvPr id="9" name="Slide Number Placeholder 8"/>
          <p:cNvSpPr>
            <a:spLocks noGrp="1"/>
          </p:cNvSpPr>
          <p:nvPr>
            <p:ph type="sldNum" sz="quarter" idx="12"/>
          </p:nvPr>
        </p:nvSpPr>
        <p:spPr/>
        <p:txBody>
          <a:bodyPr/>
          <a:lstStyle/>
          <a:p>
            <a:fld id="{8116B18A-1073-493F-BAC2-D751D5DA6D7E}" type="slidenum">
              <a:rPr lang="ko-KR" altLang="en-US" smtClean="0"/>
              <a:t>‹N°›</a:t>
            </a:fld>
            <a:endParaRPr lang="ko-KR" altLang="en-US"/>
          </a:p>
        </p:txBody>
      </p:sp>
    </p:spTree>
    <p:extLst>
      <p:ext uri="{BB962C8B-B14F-4D97-AF65-F5344CB8AC3E}">
        <p14:creationId xmlns:p14="http://schemas.microsoft.com/office/powerpoint/2010/main" val="430836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altLang="ko-KR"/>
              <a:t>Click to edit Master title style</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ko-KR"/>
              <a:t>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8C1E529E-F21F-4112-9BD3-46D9839A14C9}" type="datetimeFigureOut">
              <a:rPr lang="ko-KR" altLang="en-US" smtClean="0"/>
              <a:t>2018. 10. 11.</a:t>
            </a:fld>
            <a:endParaRPr lang="ko-KR" alt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ko-KR"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8116B18A-1073-493F-BAC2-D751D5DA6D7E}" type="slidenum">
              <a:rPr lang="ko-KR" altLang="en-US" smtClean="0"/>
              <a:t>‹N°›</a:t>
            </a:fld>
            <a:endParaRPr lang="ko-KR" altLang="en-US"/>
          </a:p>
        </p:txBody>
      </p:sp>
    </p:spTree>
    <p:extLst>
      <p:ext uri="{BB962C8B-B14F-4D97-AF65-F5344CB8AC3E}">
        <p14:creationId xmlns:p14="http://schemas.microsoft.com/office/powerpoint/2010/main" val="42837556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en-US" altLang="ko-KR"/>
              <a:t>Click to edit Master title style</a:t>
            </a:r>
            <a:endParaRPr lang="en-US" dirty="0"/>
          </a:p>
        </p:txBody>
      </p:sp>
      <p:sp>
        <p:nvSpPr>
          <p:cNvPr id="3" name="Picture Placeholder 2"/>
          <p:cNvSpPr>
            <a:spLocks noGrp="1" noChangeAspect="1"/>
          </p:cNvSpPr>
          <p:nvPr>
            <p:ph type="pic" idx="1"/>
          </p:nvPr>
        </p:nvSpPr>
        <p:spPr>
          <a:xfrm>
            <a:off x="12" y="0"/>
            <a:ext cx="9143989"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a:t>Click icon to add picture</a:t>
            </a:r>
            <a:endParaRPr lang="en-US" dirty="0"/>
          </a:p>
        </p:txBody>
      </p:sp>
      <p:sp>
        <p:nvSpPr>
          <p:cNvPr id="4" name="Text Placeholder 3"/>
          <p:cNvSpPr>
            <a:spLocks noGrp="1"/>
          </p:cNvSpPr>
          <p:nvPr>
            <p:ph type="body" sz="half" idx="2"/>
          </p:nvPr>
        </p:nvSpPr>
        <p:spPr>
          <a:xfrm>
            <a:off x="822959"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ko-KR"/>
              <a:t>Edit Master text styles</a:t>
            </a:r>
          </a:p>
        </p:txBody>
      </p:sp>
      <p:sp>
        <p:nvSpPr>
          <p:cNvPr id="5" name="Date Placeholder 4"/>
          <p:cNvSpPr>
            <a:spLocks noGrp="1"/>
          </p:cNvSpPr>
          <p:nvPr>
            <p:ph type="dt" sz="half" idx="10"/>
          </p:nvPr>
        </p:nvSpPr>
        <p:spPr/>
        <p:txBody>
          <a:bodyPr/>
          <a:lstStyle/>
          <a:p>
            <a:fld id="{8C1E529E-F21F-4112-9BD3-46D9839A14C9}" type="datetimeFigureOut">
              <a:rPr lang="ko-KR" altLang="en-US" smtClean="0"/>
              <a:t>2018. 10. 11.</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8116B18A-1073-493F-BAC2-D751D5DA6D7E}" type="slidenum">
              <a:rPr lang="ko-KR" altLang="en-US" smtClean="0"/>
              <a:t>‹N°›</a:t>
            </a:fld>
            <a:endParaRPr lang="ko-KR" altLang="en-US"/>
          </a:p>
        </p:txBody>
      </p:sp>
    </p:spTree>
    <p:extLst>
      <p:ext uri="{BB962C8B-B14F-4D97-AF65-F5344CB8AC3E}">
        <p14:creationId xmlns:p14="http://schemas.microsoft.com/office/powerpoint/2010/main" val="12235987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altLang="ko-KR"/>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8C1E529E-F21F-4112-9BD3-46D9839A14C9}" type="datetimeFigureOut">
              <a:rPr lang="ko-KR" altLang="en-US" smtClean="0"/>
              <a:t>2018. 10. 11.</a:t>
            </a:fld>
            <a:endParaRPr lang="ko-KR" alt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ko-KR" alt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8116B18A-1073-493F-BAC2-D751D5DA6D7E}" type="slidenum">
              <a:rPr lang="ko-KR" altLang="en-US" smtClean="0"/>
              <a:t>‹N°›</a:t>
            </a:fld>
            <a:endParaRPr lang="ko-KR" altLang="en-US"/>
          </a:p>
        </p:txBody>
      </p:sp>
      <p:cxnSp>
        <p:nvCxnSpPr>
          <p:cNvPr id="10" name="Straight Connector 9"/>
          <p:cNvCxnSpPr/>
          <p:nvPr/>
        </p:nvCxnSpPr>
        <p:spPr>
          <a:xfrm>
            <a:off x="895149" y="1737845"/>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46697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1"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1"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1"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1"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1"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1"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1"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1"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1"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1"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gif"/><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gif"/><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2.gif"/><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3.gif"/><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gif"/><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6.gi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7.gif"/><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9.gif"/><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9.gif"/><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3.gif"/><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6.gif"/><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7.gif"/><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9.gif"/><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0.gif"/><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1.gif"/><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gif"/><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4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gif"/><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hyperlink" Target="http://docs.unity3d.com/Manual/GIIntro.html" TargetMode="Externa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6.gif"/><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7.gif"/><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9.gif"/><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0.gif"/><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gif"/><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gif"/><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58.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docs.unity3d.com/Manual/Lighting.html"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ltLang="ko-KR" dirty="0"/>
              <a:t>3D Game Basic</a:t>
            </a:r>
            <a:endParaRPr lang="ko-KR" altLang="en-US" dirty="0"/>
          </a:p>
        </p:txBody>
      </p:sp>
      <p:sp>
        <p:nvSpPr>
          <p:cNvPr id="3" name="Subtitle 2"/>
          <p:cNvSpPr>
            <a:spLocks noGrp="1"/>
          </p:cNvSpPr>
          <p:nvPr>
            <p:ph type="subTitle" idx="1"/>
          </p:nvPr>
        </p:nvSpPr>
        <p:spPr>
          <a:xfrm>
            <a:off x="822960" y="4478098"/>
            <a:ext cx="7543800" cy="1759073"/>
          </a:xfrm>
        </p:spPr>
        <p:txBody>
          <a:bodyPr>
            <a:normAutofit/>
          </a:bodyPr>
          <a:lstStyle/>
          <a:p>
            <a:r>
              <a:rPr lang="en-US" altLang="ko-KR" dirty="0"/>
              <a:t>10</a:t>
            </a:r>
            <a:r>
              <a:rPr lang="en-US" altLang="ko-KR" baseline="30000" dirty="0"/>
              <a:t>th</a:t>
            </a:r>
            <a:r>
              <a:rPr lang="en-US" altLang="ko-KR" dirty="0"/>
              <a:t> class</a:t>
            </a:r>
          </a:p>
          <a:p>
            <a:r>
              <a:rPr lang="en-US" altLang="ko-KR" dirty="0"/>
              <a:t>Lights and Effects</a:t>
            </a:r>
          </a:p>
          <a:p>
            <a:pPr algn="r"/>
            <a:r>
              <a:rPr lang="en-US" altLang="ko-KR" dirty="0"/>
              <a:t>Handityo </a:t>
            </a:r>
            <a:r>
              <a:rPr lang="en-US" altLang="ko-KR" dirty="0" err="1"/>
              <a:t>aulia</a:t>
            </a:r>
            <a:r>
              <a:rPr lang="en-US" altLang="ko-KR" dirty="0"/>
              <a:t> putra</a:t>
            </a:r>
            <a:endParaRPr lang="ko-KR" altLang="en-US" dirty="0"/>
          </a:p>
        </p:txBody>
      </p:sp>
    </p:spTree>
    <p:extLst>
      <p:ext uri="{BB962C8B-B14F-4D97-AF65-F5344CB8AC3E}">
        <p14:creationId xmlns:p14="http://schemas.microsoft.com/office/powerpoint/2010/main" val="4330839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22959" y="286604"/>
            <a:ext cx="7801277" cy="1450757"/>
          </a:xfrm>
        </p:spPr>
        <p:txBody>
          <a:bodyPr/>
          <a:lstStyle/>
          <a:p>
            <a:r>
              <a:rPr lang="en-US" altLang="ko-KR" dirty="0"/>
              <a:t>Lights and Effects – </a:t>
            </a:r>
            <a:br>
              <a:rPr lang="en-US" altLang="ko-KR" dirty="0"/>
            </a:br>
            <a:r>
              <a:rPr lang="en-US" altLang="ko-KR" dirty="0">
                <a:solidFill>
                  <a:srgbClr val="FF0000"/>
                </a:solidFill>
              </a:rPr>
              <a:t>Emissive materials</a:t>
            </a:r>
            <a:endParaRPr lang="ko-KR" altLang="en-US" dirty="0">
              <a:solidFill>
                <a:srgbClr val="FF0000"/>
              </a:solidFill>
            </a:endParaRPr>
          </a:p>
        </p:txBody>
      </p:sp>
      <p:sp>
        <p:nvSpPr>
          <p:cNvPr id="5" name="Content Placeholder 4"/>
          <p:cNvSpPr>
            <a:spLocks noGrp="1"/>
          </p:cNvSpPr>
          <p:nvPr>
            <p:ph idx="1"/>
          </p:nvPr>
        </p:nvSpPr>
        <p:spPr>
          <a:xfrm>
            <a:off x="822959" y="1845734"/>
            <a:ext cx="7801277" cy="4023360"/>
          </a:xfrm>
        </p:spPr>
        <p:txBody>
          <a:bodyPr>
            <a:normAutofit/>
          </a:bodyPr>
          <a:lstStyle/>
          <a:p>
            <a:r>
              <a:rPr lang="en-US" altLang="ko-KR" sz="2400" dirty="0"/>
              <a:t>When applied to static objects, materials featuring the </a:t>
            </a:r>
            <a:r>
              <a:rPr lang="en-US" altLang="ko-KR" sz="2400" b="1" dirty="0">
                <a:solidFill>
                  <a:srgbClr val="00B050"/>
                </a:solidFill>
              </a:rPr>
              <a:t>Emission</a:t>
            </a:r>
            <a:r>
              <a:rPr lang="en-US" altLang="ko-KR" sz="2400" dirty="0"/>
              <a:t> colors or maps will cast light over surfaces nearby, </a:t>
            </a:r>
          </a:p>
          <a:p>
            <a:pPr lvl="1"/>
            <a:r>
              <a:rPr lang="en-US" altLang="ko-KR" sz="2200" dirty="0"/>
              <a:t>in both </a:t>
            </a:r>
            <a:r>
              <a:rPr lang="en-US" altLang="ko-KR" sz="2200" b="1" dirty="0"/>
              <a:t>real-time</a:t>
            </a:r>
            <a:r>
              <a:rPr lang="en-US" altLang="ko-KR" sz="2200" dirty="0"/>
              <a:t> and </a:t>
            </a:r>
            <a:r>
              <a:rPr lang="en-US" altLang="ko-KR" sz="2200" b="1" dirty="0"/>
              <a:t>baked</a:t>
            </a:r>
            <a:r>
              <a:rPr lang="en-US" altLang="ko-KR" sz="2200" dirty="0"/>
              <a:t> modes, as shown in the following screenshot:</a:t>
            </a:r>
            <a:endParaRPr lang="en-US" altLang="ko-KR" sz="5800" dirty="0"/>
          </a:p>
        </p:txBody>
      </p:sp>
      <p:pic>
        <p:nvPicPr>
          <p:cNvPr id="2" name="Picture 1"/>
          <p:cNvPicPr>
            <a:picLocks noChangeAspect="1"/>
          </p:cNvPicPr>
          <p:nvPr/>
        </p:nvPicPr>
        <p:blipFill>
          <a:blip r:embed="rId2"/>
          <a:stretch>
            <a:fillRect/>
          </a:stretch>
        </p:blipFill>
        <p:spPr>
          <a:xfrm>
            <a:off x="2021305" y="3251183"/>
            <a:ext cx="5314178" cy="2726284"/>
          </a:xfrm>
          <a:prstGeom prst="rect">
            <a:avLst/>
          </a:prstGeom>
        </p:spPr>
      </p:pic>
    </p:spTree>
    <p:extLst>
      <p:ext uri="{BB962C8B-B14F-4D97-AF65-F5344CB8AC3E}">
        <p14:creationId xmlns:p14="http://schemas.microsoft.com/office/powerpoint/2010/main" val="3158364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22959" y="286604"/>
            <a:ext cx="7801277" cy="1450757"/>
          </a:xfrm>
        </p:spPr>
        <p:txBody>
          <a:bodyPr/>
          <a:lstStyle/>
          <a:p>
            <a:r>
              <a:rPr lang="en-US" altLang="ko-KR" dirty="0"/>
              <a:t>Lights and Effects – </a:t>
            </a:r>
            <a:br>
              <a:rPr lang="en-US" altLang="ko-KR" dirty="0"/>
            </a:br>
            <a:r>
              <a:rPr lang="en-US" altLang="ko-KR" dirty="0">
                <a:solidFill>
                  <a:srgbClr val="FF0000"/>
                </a:solidFill>
              </a:rPr>
              <a:t>Projector</a:t>
            </a:r>
            <a:endParaRPr lang="ko-KR" altLang="en-US" dirty="0">
              <a:solidFill>
                <a:srgbClr val="FF0000"/>
              </a:solidFill>
            </a:endParaRPr>
          </a:p>
        </p:txBody>
      </p:sp>
      <p:sp>
        <p:nvSpPr>
          <p:cNvPr id="5" name="Content Placeholder 4"/>
          <p:cNvSpPr>
            <a:spLocks noGrp="1"/>
          </p:cNvSpPr>
          <p:nvPr>
            <p:ph idx="1"/>
          </p:nvPr>
        </p:nvSpPr>
        <p:spPr>
          <a:xfrm>
            <a:off x="822959" y="1845734"/>
            <a:ext cx="7801277" cy="4023360"/>
          </a:xfrm>
        </p:spPr>
        <p:txBody>
          <a:bodyPr>
            <a:normAutofit/>
          </a:bodyPr>
          <a:lstStyle/>
          <a:p>
            <a:r>
              <a:rPr lang="en-US" altLang="ko-KR" dirty="0"/>
              <a:t>As its name suggests, a </a:t>
            </a:r>
            <a:r>
              <a:rPr lang="en-US" altLang="ko-KR" b="1" dirty="0"/>
              <a:t>Projector</a:t>
            </a:r>
            <a:r>
              <a:rPr lang="en-US" altLang="ko-KR" dirty="0"/>
              <a:t> can be used to </a:t>
            </a:r>
            <a:r>
              <a:rPr lang="en-US" altLang="ko-KR" dirty="0">
                <a:solidFill>
                  <a:srgbClr val="00B050"/>
                </a:solidFill>
              </a:rPr>
              <a:t>simulate projected lights </a:t>
            </a:r>
            <a:r>
              <a:rPr lang="en-US" altLang="ko-KR" dirty="0"/>
              <a:t>and </a:t>
            </a:r>
            <a:r>
              <a:rPr lang="en-US" altLang="ko-KR" dirty="0">
                <a:solidFill>
                  <a:srgbClr val="00B050"/>
                </a:solidFill>
              </a:rPr>
              <a:t>shadows</a:t>
            </a:r>
            <a:r>
              <a:rPr lang="en-US" altLang="ko-KR" dirty="0"/>
              <a:t>, basically by projecting a material and its texture map onto the other objects.</a:t>
            </a:r>
            <a:endParaRPr lang="en-US" altLang="ko-KR" sz="6000" dirty="0"/>
          </a:p>
        </p:txBody>
      </p:sp>
      <p:pic>
        <p:nvPicPr>
          <p:cNvPr id="3" name="Picture 2"/>
          <p:cNvPicPr>
            <a:picLocks noChangeAspect="1"/>
          </p:cNvPicPr>
          <p:nvPr/>
        </p:nvPicPr>
        <p:blipFill>
          <a:blip r:embed="rId2"/>
          <a:stretch>
            <a:fillRect/>
          </a:stretch>
        </p:blipFill>
        <p:spPr>
          <a:xfrm>
            <a:off x="2019651" y="2816793"/>
            <a:ext cx="5271721" cy="3160674"/>
          </a:xfrm>
          <a:prstGeom prst="rect">
            <a:avLst/>
          </a:prstGeom>
        </p:spPr>
      </p:pic>
    </p:spTree>
    <p:extLst>
      <p:ext uri="{BB962C8B-B14F-4D97-AF65-F5344CB8AC3E}">
        <p14:creationId xmlns:p14="http://schemas.microsoft.com/office/powerpoint/2010/main" val="7909543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22959" y="286604"/>
            <a:ext cx="7801277" cy="1450757"/>
          </a:xfrm>
        </p:spPr>
        <p:txBody>
          <a:bodyPr/>
          <a:lstStyle/>
          <a:p>
            <a:r>
              <a:rPr lang="en-US" altLang="ko-KR" dirty="0"/>
              <a:t>Lights and Effects – </a:t>
            </a:r>
            <a:br>
              <a:rPr lang="en-US" altLang="ko-KR" dirty="0"/>
            </a:br>
            <a:r>
              <a:rPr lang="en-US" altLang="ko-KR" dirty="0" err="1">
                <a:solidFill>
                  <a:srgbClr val="FF0000"/>
                </a:solidFill>
              </a:rPr>
              <a:t>Lightmaps</a:t>
            </a:r>
            <a:r>
              <a:rPr lang="en-US" altLang="ko-KR" dirty="0">
                <a:solidFill>
                  <a:srgbClr val="FF0000"/>
                </a:solidFill>
              </a:rPr>
              <a:t> and Light Probes</a:t>
            </a:r>
            <a:endParaRPr lang="ko-KR" altLang="en-US" dirty="0">
              <a:solidFill>
                <a:srgbClr val="FF0000"/>
              </a:solidFill>
            </a:endParaRPr>
          </a:p>
        </p:txBody>
      </p:sp>
      <p:sp>
        <p:nvSpPr>
          <p:cNvPr id="5" name="Content Placeholder 4"/>
          <p:cNvSpPr>
            <a:spLocks noGrp="1"/>
          </p:cNvSpPr>
          <p:nvPr>
            <p:ph idx="1"/>
          </p:nvPr>
        </p:nvSpPr>
        <p:spPr>
          <a:xfrm>
            <a:off x="822959" y="1845734"/>
            <a:ext cx="7801277" cy="4023360"/>
          </a:xfrm>
        </p:spPr>
        <p:txBody>
          <a:bodyPr>
            <a:normAutofit/>
          </a:bodyPr>
          <a:lstStyle/>
          <a:p>
            <a:r>
              <a:rPr lang="en-US" altLang="ko-KR" sz="2800" b="1" dirty="0"/>
              <a:t>Lightmaps</a:t>
            </a:r>
            <a:r>
              <a:rPr lang="en-US" altLang="ko-KR" sz="2800" dirty="0"/>
              <a:t> </a:t>
            </a:r>
          </a:p>
          <a:p>
            <a:pPr lvl="1"/>
            <a:r>
              <a:rPr lang="en-US" altLang="ko-KR" sz="2600" i="1" dirty="0">
                <a:solidFill>
                  <a:srgbClr val="0070C0"/>
                </a:solidFill>
              </a:rPr>
              <a:t>texture maps </a:t>
            </a:r>
            <a:r>
              <a:rPr lang="en-US" altLang="ko-KR" sz="2600" dirty="0"/>
              <a:t>generated from the scene's lighting information and applied to the scene's static objects in order to avoid the use of </a:t>
            </a:r>
            <a:r>
              <a:rPr lang="en-US" altLang="ko-KR" sz="2600" i="1" dirty="0">
                <a:solidFill>
                  <a:srgbClr val="0070C0"/>
                </a:solidFill>
              </a:rPr>
              <a:t>processing-intensive</a:t>
            </a:r>
            <a:r>
              <a:rPr lang="en-US" altLang="ko-KR" sz="2600" i="1" dirty="0"/>
              <a:t> </a:t>
            </a:r>
            <a:r>
              <a:rPr lang="en-US" altLang="ko-KR" sz="2600" i="1" dirty="0">
                <a:solidFill>
                  <a:srgbClr val="0070C0"/>
                </a:solidFill>
              </a:rPr>
              <a:t>real-time</a:t>
            </a:r>
            <a:r>
              <a:rPr lang="en-US" altLang="ko-KR" sz="2600" i="1" dirty="0"/>
              <a:t> </a:t>
            </a:r>
            <a:r>
              <a:rPr lang="en-US" altLang="ko-KR" sz="2600" i="1" dirty="0">
                <a:solidFill>
                  <a:srgbClr val="0070C0"/>
                </a:solidFill>
              </a:rPr>
              <a:t>lighting</a:t>
            </a:r>
            <a:r>
              <a:rPr lang="en-US" altLang="ko-KR" sz="2600" dirty="0"/>
              <a:t>.</a:t>
            </a:r>
          </a:p>
          <a:p>
            <a:r>
              <a:rPr lang="en-US" altLang="ko-KR" sz="2800" b="1" dirty="0"/>
              <a:t>Light Probes </a:t>
            </a:r>
            <a:endParaRPr lang="en-US" altLang="ko-KR" sz="2800" dirty="0"/>
          </a:p>
          <a:p>
            <a:pPr lvl="1"/>
            <a:r>
              <a:rPr lang="en-US" altLang="ko-KR" sz="2600" dirty="0"/>
              <a:t>a way of sampling the scene's illumination at specific points in order to have it applied onto dynamic objects without the use of real-time lighting.</a:t>
            </a:r>
            <a:endParaRPr lang="en-US" altLang="ko-KR" sz="7000" dirty="0"/>
          </a:p>
        </p:txBody>
      </p:sp>
    </p:spTree>
    <p:extLst>
      <p:ext uri="{BB962C8B-B14F-4D97-AF65-F5344CB8AC3E}">
        <p14:creationId xmlns:p14="http://schemas.microsoft.com/office/powerpoint/2010/main" val="41485463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22959" y="286604"/>
            <a:ext cx="7801277" cy="1450757"/>
          </a:xfrm>
        </p:spPr>
        <p:txBody>
          <a:bodyPr/>
          <a:lstStyle/>
          <a:p>
            <a:r>
              <a:rPr lang="en-US" altLang="ko-KR" dirty="0"/>
              <a:t>Lights and Effects – </a:t>
            </a:r>
            <a:br>
              <a:rPr lang="en-US" altLang="ko-KR" dirty="0"/>
            </a:br>
            <a:r>
              <a:rPr lang="en-US" altLang="ko-KR" dirty="0">
                <a:solidFill>
                  <a:srgbClr val="FF0000"/>
                </a:solidFill>
              </a:rPr>
              <a:t>The Lighting window</a:t>
            </a:r>
            <a:endParaRPr lang="ko-KR" altLang="en-US" dirty="0">
              <a:solidFill>
                <a:srgbClr val="FF0000"/>
              </a:solidFill>
            </a:endParaRPr>
          </a:p>
        </p:txBody>
      </p:sp>
      <p:sp>
        <p:nvSpPr>
          <p:cNvPr id="5" name="Content Placeholder 4"/>
          <p:cNvSpPr>
            <a:spLocks noGrp="1"/>
          </p:cNvSpPr>
          <p:nvPr>
            <p:ph idx="1"/>
          </p:nvPr>
        </p:nvSpPr>
        <p:spPr>
          <a:xfrm>
            <a:off x="822960" y="1845734"/>
            <a:ext cx="3645346" cy="4023360"/>
          </a:xfrm>
        </p:spPr>
        <p:txBody>
          <a:bodyPr>
            <a:normAutofit/>
          </a:bodyPr>
          <a:lstStyle/>
          <a:p>
            <a:r>
              <a:rPr lang="en-US" altLang="ko-KR" b="1" dirty="0"/>
              <a:t>The Lighting window</a:t>
            </a:r>
            <a:r>
              <a:rPr lang="en-US" altLang="ko-KR" dirty="0"/>
              <a:t>, which can be found through navigating to the </a:t>
            </a:r>
            <a:r>
              <a:rPr lang="en-US" altLang="ko-KR" dirty="0">
                <a:solidFill>
                  <a:srgbClr val="0070C0"/>
                </a:solidFill>
              </a:rPr>
              <a:t>Window | Lighting menu</a:t>
            </a:r>
            <a:r>
              <a:rPr lang="en-US" altLang="ko-KR" dirty="0"/>
              <a:t>.</a:t>
            </a:r>
          </a:p>
          <a:p>
            <a:r>
              <a:rPr lang="en-US" altLang="ko-KR" b="1" dirty="0"/>
              <a:t>The Lighting window</a:t>
            </a:r>
            <a:r>
              <a:rPr lang="en-US" altLang="ko-KR" dirty="0"/>
              <a:t> is the hub for setting and adjusting the scene's illumination features, such as </a:t>
            </a:r>
          </a:p>
          <a:p>
            <a:pPr lvl="1"/>
            <a:r>
              <a:rPr lang="en-US" altLang="ko-KR" b="1" dirty="0"/>
              <a:t>Lightmaps</a:t>
            </a:r>
            <a:r>
              <a:rPr lang="en-US" altLang="ko-KR" dirty="0"/>
              <a:t>, </a:t>
            </a:r>
          </a:p>
          <a:p>
            <a:pPr lvl="1"/>
            <a:r>
              <a:rPr lang="en-US" altLang="ko-KR" b="1" dirty="0"/>
              <a:t>Global Illumination</a:t>
            </a:r>
            <a:r>
              <a:rPr lang="en-US" altLang="ko-KR" dirty="0"/>
              <a:t>, </a:t>
            </a:r>
          </a:p>
          <a:p>
            <a:pPr lvl="1"/>
            <a:r>
              <a:rPr lang="en-US" altLang="ko-KR" b="1" dirty="0"/>
              <a:t>Fog</a:t>
            </a:r>
            <a:r>
              <a:rPr lang="en-US" altLang="ko-KR" dirty="0"/>
              <a:t>, </a:t>
            </a:r>
          </a:p>
          <a:p>
            <a:pPr lvl="1"/>
            <a:r>
              <a:rPr lang="en-US" altLang="ko-KR" dirty="0"/>
              <a:t>and much more.</a:t>
            </a:r>
            <a:endParaRPr lang="en-US" altLang="ko-KR" sz="7000" dirty="0"/>
          </a:p>
        </p:txBody>
      </p:sp>
      <p:pic>
        <p:nvPicPr>
          <p:cNvPr id="2" name="Picture 1"/>
          <p:cNvPicPr>
            <a:picLocks noChangeAspect="1"/>
          </p:cNvPicPr>
          <p:nvPr/>
        </p:nvPicPr>
        <p:blipFill>
          <a:blip r:embed="rId2"/>
          <a:stretch>
            <a:fillRect/>
          </a:stretch>
        </p:blipFill>
        <p:spPr>
          <a:xfrm>
            <a:off x="4758542" y="2290551"/>
            <a:ext cx="3800475" cy="3133725"/>
          </a:xfrm>
          <a:prstGeom prst="rect">
            <a:avLst/>
          </a:prstGeom>
        </p:spPr>
      </p:pic>
    </p:spTree>
    <p:extLst>
      <p:ext uri="{BB962C8B-B14F-4D97-AF65-F5344CB8AC3E}">
        <p14:creationId xmlns:p14="http://schemas.microsoft.com/office/powerpoint/2010/main" val="36202508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sz="4400" b="1" dirty="0"/>
              <a:t>Mini-project 10-1:</a:t>
            </a:r>
            <a:br>
              <a:rPr lang="en-US" altLang="ko-KR" sz="4400" b="1" dirty="0"/>
            </a:br>
            <a:r>
              <a:rPr lang="en-US" altLang="ko-KR" sz="4400" b="1" dirty="0"/>
              <a:t>Using lights and cookie textures to simulate a cloudy day</a:t>
            </a:r>
            <a:endParaRPr lang="ko-KR" altLang="en-US" sz="4400" b="1" dirty="0"/>
          </a:p>
        </p:txBody>
      </p:sp>
      <p:sp>
        <p:nvSpPr>
          <p:cNvPr id="5" name="Text Placeholder 4"/>
          <p:cNvSpPr>
            <a:spLocks noGrp="1"/>
          </p:cNvSpPr>
          <p:nvPr>
            <p:ph type="body" idx="1"/>
          </p:nvPr>
        </p:nvSpPr>
        <p:spPr/>
        <p:txBody>
          <a:bodyPr/>
          <a:lstStyle/>
          <a:p>
            <a:endParaRPr lang="ko-KR" altLang="en-US" dirty="0"/>
          </a:p>
        </p:txBody>
      </p:sp>
    </p:spTree>
    <p:extLst>
      <p:ext uri="{BB962C8B-B14F-4D97-AF65-F5344CB8AC3E}">
        <p14:creationId xmlns:p14="http://schemas.microsoft.com/office/powerpoint/2010/main" val="22147193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sz="4400" dirty="0"/>
              <a:t>Using lights and cookie textures to simulate a cloudy day</a:t>
            </a:r>
            <a:endParaRPr lang="ko-KR" altLang="en-US" sz="4400" dirty="0"/>
          </a:p>
        </p:txBody>
      </p:sp>
      <p:sp>
        <p:nvSpPr>
          <p:cNvPr id="2" name="Content Placeholder 1"/>
          <p:cNvSpPr>
            <a:spLocks noGrp="1"/>
          </p:cNvSpPr>
          <p:nvPr>
            <p:ph idx="1"/>
          </p:nvPr>
        </p:nvSpPr>
        <p:spPr/>
        <p:txBody>
          <a:bodyPr>
            <a:normAutofit/>
          </a:bodyPr>
          <a:lstStyle/>
          <a:p>
            <a:endParaRPr lang="en-US" altLang="ko-KR" sz="2800" dirty="0"/>
          </a:p>
          <a:p>
            <a:endParaRPr lang="en-US" altLang="ko-KR" sz="2800" dirty="0"/>
          </a:p>
          <a:p>
            <a:r>
              <a:rPr lang="en-US" altLang="ko-KR" sz="2800" dirty="0"/>
              <a:t>In many first-person shooters and survival horror games, </a:t>
            </a:r>
            <a:r>
              <a:rPr lang="en-US" altLang="ko-KR" sz="2800" dirty="0">
                <a:solidFill>
                  <a:srgbClr val="0070C0"/>
                </a:solidFill>
              </a:rPr>
              <a:t>lights</a:t>
            </a:r>
            <a:r>
              <a:rPr lang="en-US" altLang="ko-KR" sz="2800" dirty="0"/>
              <a:t> and </a:t>
            </a:r>
            <a:r>
              <a:rPr lang="en-US" altLang="ko-KR" sz="2800" dirty="0">
                <a:solidFill>
                  <a:srgbClr val="0070C0"/>
                </a:solidFill>
              </a:rPr>
              <a:t>shadows</a:t>
            </a:r>
            <a:r>
              <a:rPr lang="en-US" altLang="ko-KR" sz="2800" dirty="0"/>
              <a:t> can </a:t>
            </a:r>
            <a:r>
              <a:rPr lang="en-US" altLang="ko-KR" sz="2800" dirty="0">
                <a:solidFill>
                  <a:srgbClr val="00B050"/>
                </a:solidFill>
              </a:rPr>
              <a:t>add a great deal of realism to a scene</a:t>
            </a:r>
            <a:r>
              <a:rPr lang="en-US" altLang="ko-KR" sz="2800" dirty="0"/>
              <a:t>, helping immensely to create the right atmosphere for the game.</a:t>
            </a:r>
            <a:endParaRPr lang="ko-KR" altLang="en-US" sz="2800" dirty="0"/>
          </a:p>
        </p:txBody>
      </p:sp>
    </p:spTree>
    <p:extLst>
      <p:ext uri="{BB962C8B-B14F-4D97-AF65-F5344CB8AC3E}">
        <p14:creationId xmlns:p14="http://schemas.microsoft.com/office/powerpoint/2010/main" val="33304391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sz="4400" dirty="0"/>
              <a:t>Using lights and cookie textures to simulate a cloudy day</a:t>
            </a:r>
            <a:endParaRPr lang="ko-KR" altLang="en-US" sz="4400" dirty="0"/>
          </a:p>
        </p:txBody>
      </p:sp>
      <p:sp>
        <p:nvSpPr>
          <p:cNvPr id="2" name="Content Placeholder 1"/>
          <p:cNvSpPr>
            <a:spLocks noGrp="1"/>
          </p:cNvSpPr>
          <p:nvPr>
            <p:ph idx="1"/>
          </p:nvPr>
        </p:nvSpPr>
        <p:spPr/>
        <p:txBody>
          <a:bodyPr>
            <a:normAutofit/>
          </a:bodyPr>
          <a:lstStyle/>
          <a:p>
            <a:pPr>
              <a:buFont typeface="Wingdings" panose="05000000000000000000" pitchFamily="2" charset="2"/>
              <a:buChar char="§"/>
            </a:pPr>
            <a:r>
              <a:rPr lang="en-US" altLang="ko-KR" sz="2400" dirty="0"/>
              <a:t>In this project, we will create </a:t>
            </a:r>
            <a:r>
              <a:rPr lang="en-US" altLang="ko-KR" sz="2400" dirty="0">
                <a:solidFill>
                  <a:srgbClr val="0070C0"/>
                </a:solidFill>
              </a:rPr>
              <a:t>a cloudy outdoor environment using cookie textures</a:t>
            </a:r>
            <a:r>
              <a:rPr lang="en-US" altLang="ko-KR" sz="2400" dirty="0"/>
              <a:t>. </a:t>
            </a:r>
          </a:p>
          <a:p>
            <a:pPr>
              <a:buFont typeface="Wingdings" panose="05000000000000000000" pitchFamily="2" charset="2"/>
              <a:buChar char="§"/>
            </a:pPr>
            <a:r>
              <a:rPr lang="en-US" altLang="ko-KR" sz="2400" b="1" dirty="0"/>
              <a:t>Cookie textures </a:t>
            </a:r>
            <a:r>
              <a:rPr lang="en-US" altLang="ko-KR" sz="2400" dirty="0"/>
              <a:t>work as masks for lights. </a:t>
            </a:r>
          </a:p>
          <a:p>
            <a:pPr>
              <a:buFont typeface="Wingdings" panose="05000000000000000000" pitchFamily="2" charset="2"/>
              <a:buChar char="§"/>
            </a:pPr>
            <a:r>
              <a:rPr lang="en-US" altLang="ko-KR" sz="2400" dirty="0"/>
              <a:t>It functions by adjusting the </a:t>
            </a:r>
            <a:r>
              <a:rPr lang="en-US" altLang="ko-KR" sz="2400" i="1" dirty="0">
                <a:solidFill>
                  <a:srgbClr val="00B050"/>
                </a:solidFill>
              </a:rPr>
              <a:t>intensity</a:t>
            </a:r>
            <a:r>
              <a:rPr lang="en-US" altLang="ko-KR" sz="2400" dirty="0"/>
              <a:t> of the </a:t>
            </a:r>
            <a:r>
              <a:rPr lang="en-US" altLang="ko-KR" sz="2400" i="1" dirty="0">
                <a:solidFill>
                  <a:srgbClr val="00B050"/>
                </a:solidFill>
              </a:rPr>
              <a:t>light projection </a:t>
            </a:r>
            <a:r>
              <a:rPr lang="en-US" altLang="ko-KR" sz="2400" dirty="0"/>
              <a:t>to the cookie texture's </a:t>
            </a:r>
            <a:r>
              <a:rPr lang="en-US" altLang="ko-KR" sz="2400" i="1" dirty="0"/>
              <a:t>alpha</a:t>
            </a:r>
            <a:r>
              <a:rPr lang="en-US" altLang="ko-KR" sz="2400" dirty="0"/>
              <a:t> channel. </a:t>
            </a:r>
          </a:p>
          <a:p>
            <a:pPr>
              <a:buFont typeface="Wingdings" panose="05000000000000000000" pitchFamily="2" charset="2"/>
              <a:buChar char="§"/>
            </a:pPr>
            <a:r>
              <a:rPr lang="en-US" altLang="ko-KR" sz="2400" dirty="0"/>
              <a:t>This allows for </a:t>
            </a:r>
            <a:r>
              <a:rPr lang="en-US" altLang="ko-KR" sz="2400" i="1" dirty="0"/>
              <a:t>a </a:t>
            </a:r>
            <a:r>
              <a:rPr lang="en-US" altLang="ko-KR" sz="2400" i="1" dirty="0">
                <a:solidFill>
                  <a:srgbClr val="00B050"/>
                </a:solidFill>
              </a:rPr>
              <a:t>silhouette</a:t>
            </a:r>
            <a:r>
              <a:rPr lang="en-US" altLang="ko-KR" sz="2400" i="1" dirty="0"/>
              <a:t> </a:t>
            </a:r>
            <a:r>
              <a:rPr lang="en-US" altLang="ko-KR" sz="2400" i="1" dirty="0">
                <a:solidFill>
                  <a:srgbClr val="00B050"/>
                </a:solidFill>
              </a:rPr>
              <a:t>effect</a:t>
            </a:r>
            <a:r>
              <a:rPr lang="en-US" altLang="ko-KR" sz="2400" i="1" dirty="0"/>
              <a:t> </a:t>
            </a:r>
            <a:r>
              <a:rPr lang="en-US" altLang="ko-KR" sz="2400" dirty="0"/>
              <a:t>(just think of the bat-signal) or, as in this particular case, subtle variations that give a filtered quality to the lighting.</a:t>
            </a:r>
            <a:endParaRPr lang="ko-KR" altLang="en-US" sz="3200" dirty="0"/>
          </a:p>
        </p:txBody>
      </p:sp>
    </p:spTree>
    <p:extLst>
      <p:ext uri="{BB962C8B-B14F-4D97-AF65-F5344CB8AC3E}">
        <p14:creationId xmlns:p14="http://schemas.microsoft.com/office/powerpoint/2010/main" val="4053216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5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sz="4400" dirty="0"/>
              <a:t>Using lights and cookie textures to simulate a cloudy day</a:t>
            </a:r>
            <a:endParaRPr lang="ko-KR" altLang="en-US" sz="4400" dirty="0"/>
          </a:p>
        </p:txBody>
      </p:sp>
      <p:sp>
        <p:nvSpPr>
          <p:cNvPr id="2" name="Content Placeholder 1"/>
          <p:cNvSpPr>
            <a:spLocks noGrp="1"/>
          </p:cNvSpPr>
          <p:nvPr>
            <p:ph idx="1"/>
          </p:nvPr>
        </p:nvSpPr>
        <p:spPr>
          <a:xfrm>
            <a:off x="822959" y="1845734"/>
            <a:ext cx="4162927" cy="4401062"/>
          </a:xfrm>
        </p:spPr>
        <p:txBody>
          <a:bodyPr>
            <a:normAutofit fontScale="92500" lnSpcReduction="20000"/>
          </a:bodyPr>
          <a:lstStyle/>
          <a:p>
            <a:r>
              <a:rPr lang="en-US" altLang="ko-KR" dirty="0"/>
              <a:t>If you don't have access to an image editor, or prefer to skip the texture map elaboration in order to focus on the implementation, please use the image file called </a:t>
            </a:r>
            <a:r>
              <a:rPr lang="en-US" altLang="ko-KR" dirty="0" err="1">
                <a:solidFill>
                  <a:srgbClr val="00B050"/>
                </a:solidFill>
              </a:rPr>
              <a:t>cloudCookie.tga</a:t>
            </a:r>
            <a:r>
              <a:rPr lang="en-US" altLang="ko-KR" dirty="0"/>
              <a:t>.</a:t>
            </a:r>
          </a:p>
          <a:p>
            <a:endParaRPr lang="en-US" altLang="ko-KR" dirty="0"/>
          </a:p>
          <a:p>
            <a:r>
              <a:rPr lang="en-US" altLang="ko-KR" dirty="0"/>
              <a:t>1. In your image editor, </a:t>
            </a:r>
          </a:p>
          <a:p>
            <a:pPr lvl="1"/>
            <a:r>
              <a:rPr lang="en-US" altLang="ko-KR" dirty="0">
                <a:solidFill>
                  <a:srgbClr val="FF0000"/>
                </a:solidFill>
              </a:rPr>
              <a:t>create</a:t>
            </a:r>
            <a:r>
              <a:rPr lang="en-US" altLang="ko-KR" dirty="0"/>
              <a:t> a new </a:t>
            </a:r>
            <a:r>
              <a:rPr lang="en-US" altLang="ko-KR" dirty="0">
                <a:solidFill>
                  <a:srgbClr val="00B050"/>
                </a:solidFill>
              </a:rPr>
              <a:t>512 x 512 </a:t>
            </a:r>
            <a:r>
              <a:rPr lang="en-US" altLang="ko-KR" dirty="0"/>
              <a:t>pixel image.</a:t>
            </a:r>
          </a:p>
          <a:p>
            <a:r>
              <a:rPr lang="en-US" altLang="ko-KR" dirty="0"/>
              <a:t>2. Using black as the foreground color and white as the background color, </a:t>
            </a:r>
          </a:p>
          <a:p>
            <a:pPr lvl="1"/>
            <a:r>
              <a:rPr lang="en-US" altLang="ko-KR" dirty="0">
                <a:solidFill>
                  <a:srgbClr val="FF0000"/>
                </a:solidFill>
              </a:rPr>
              <a:t>apply</a:t>
            </a:r>
            <a:r>
              <a:rPr lang="en-US" altLang="ko-KR" dirty="0"/>
              <a:t> the Clouds filter </a:t>
            </a:r>
          </a:p>
          <a:p>
            <a:pPr lvl="1"/>
            <a:r>
              <a:rPr lang="en-US" altLang="ko-KR" dirty="0"/>
              <a:t>(in Photoshop, this is done by navigating to the </a:t>
            </a:r>
            <a:r>
              <a:rPr lang="en-US" altLang="ko-KR" dirty="0">
                <a:solidFill>
                  <a:srgbClr val="0070C0"/>
                </a:solidFill>
              </a:rPr>
              <a:t>Filter | Render | Clouds menu</a:t>
            </a:r>
            <a:r>
              <a:rPr lang="en-US" altLang="ko-KR" dirty="0"/>
              <a:t>).</a:t>
            </a:r>
          </a:p>
          <a:p>
            <a:r>
              <a:rPr lang="en-US" altLang="ko-KR" dirty="0"/>
              <a:t>3. </a:t>
            </a:r>
            <a:r>
              <a:rPr lang="en-US" altLang="ko-KR" dirty="0">
                <a:solidFill>
                  <a:srgbClr val="FF0000"/>
                </a:solidFill>
              </a:rPr>
              <a:t>Save</a:t>
            </a:r>
            <a:r>
              <a:rPr lang="en-US" altLang="ko-KR" dirty="0"/>
              <a:t> your image file as </a:t>
            </a:r>
            <a:r>
              <a:rPr lang="en-US" altLang="ko-KR" dirty="0" err="1">
                <a:solidFill>
                  <a:srgbClr val="00B050"/>
                </a:solidFill>
              </a:rPr>
              <a:t>cloudCookie.PSD</a:t>
            </a:r>
            <a:r>
              <a:rPr lang="en-US" altLang="ko-KR" dirty="0">
                <a:solidFill>
                  <a:srgbClr val="00B050"/>
                </a:solidFill>
              </a:rPr>
              <a:t> </a:t>
            </a:r>
            <a:r>
              <a:rPr lang="en-US" altLang="ko-KR" dirty="0"/>
              <a:t>or TGA.</a:t>
            </a:r>
            <a:endParaRPr lang="ko-KR" altLang="en-US" sz="3200" dirty="0"/>
          </a:p>
        </p:txBody>
      </p:sp>
      <p:pic>
        <p:nvPicPr>
          <p:cNvPr id="3" name="Picture 2"/>
          <p:cNvPicPr>
            <a:picLocks noChangeAspect="1"/>
          </p:cNvPicPr>
          <p:nvPr/>
        </p:nvPicPr>
        <p:blipFill>
          <a:blip r:embed="rId2"/>
          <a:stretch>
            <a:fillRect/>
          </a:stretch>
        </p:blipFill>
        <p:spPr>
          <a:xfrm>
            <a:off x="5133975" y="2766050"/>
            <a:ext cx="4010025" cy="2390775"/>
          </a:xfrm>
          <a:prstGeom prst="rect">
            <a:avLst/>
          </a:prstGeom>
        </p:spPr>
      </p:pic>
    </p:spTree>
    <p:extLst>
      <p:ext uri="{BB962C8B-B14F-4D97-AF65-F5344CB8AC3E}">
        <p14:creationId xmlns:p14="http://schemas.microsoft.com/office/powerpoint/2010/main" val="28050863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sz="4400" dirty="0"/>
              <a:t>Using lights and cookie textures to simulate a cloudy day</a:t>
            </a:r>
            <a:endParaRPr lang="ko-KR" altLang="en-US" sz="4400" dirty="0"/>
          </a:p>
        </p:txBody>
      </p:sp>
      <p:sp>
        <p:nvSpPr>
          <p:cNvPr id="2" name="Content Placeholder 1"/>
          <p:cNvSpPr>
            <a:spLocks noGrp="1"/>
          </p:cNvSpPr>
          <p:nvPr>
            <p:ph sz="half" idx="1"/>
          </p:nvPr>
        </p:nvSpPr>
        <p:spPr/>
        <p:txBody>
          <a:bodyPr>
            <a:normAutofit/>
          </a:bodyPr>
          <a:lstStyle/>
          <a:p>
            <a:r>
              <a:rPr lang="en-US" altLang="ko-KR" dirty="0"/>
              <a:t>4. </a:t>
            </a:r>
            <a:r>
              <a:rPr lang="en-US" altLang="ko-KR" dirty="0">
                <a:solidFill>
                  <a:srgbClr val="FF0000"/>
                </a:solidFill>
              </a:rPr>
              <a:t>Import</a:t>
            </a:r>
            <a:r>
              <a:rPr lang="en-US" altLang="ko-KR" dirty="0"/>
              <a:t> your image file to Unity and </a:t>
            </a:r>
            <a:r>
              <a:rPr lang="en-US" altLang="ko-KR" dirty="0">
                <a:solidFill>
                  <a:srgbClr val="FF0000"/>
                </a:solidFill>
              </a:rPr>
              <a:t>select</a:t>
            </a:r>
            <a:r>
              <a:rPr lang="en-US" altLang="ko-KR" dirty="0"/>
              <a:t> it in the </a:t>
            </a:r>
            <a:r>
              <a:rPr lang="en-US" altLang="ko-KR" b="1" dirty="0"/>
              <a:t>Project</a:t>
            </a:r>
            <a:r>
              <a:rPr lang="en-US" altLang="ko-KR" dirty="0"/>
              <a:t> view.</a:t>
            </a:r>
          </a:p>
          <a:p>
            <a:r>
              <a:rPr lang="en-US" altLang="ko-KR" dirty="0"/>
              <a:t>5. From the </a:t>
            </a:r>
            <a:r>
              <a:rPr lang="en-US" altLang="ko-KR" b="1" dirty="0"/>
              <a:t>Inspector</a:t>
            </a:r>
            <a:r>
              <a:rPr lang="en-US" altLang="ko-KR" dirty="0"/>
              <a:t> view, </a:t>
            </a:r>
          </a:p>
          <a:p>
            <a:pPr lvl="1"/>
            <a:r>
              <a:rPr lang="en-US" altLang="ko-KR" dirty="0">
                <a:solidFill>
                  <a:srgbClr val="FF0000"/>
                </a:solidFill>
              </a:rPr>
              <a:t>change</a:t>
            </a:r>
            <a:r>
              <a:rPr lang="en-US" altLang="ko-KR" dirty="0"/>
              <a:t> its </a:t>
            </a:r>
            <a:r>
              <a:rPr lang="en-US" altLang="ko-KR" dirty="0">
                <a:solidFill>
                  <a:srgbClr val="0070C0"/>
                </a:solidFill>
              </a:rPr>
              <a:t>Texture Type</a:t>
            </a:r>
            <a:r>
              <a:rPr lang="en-US" altLang="ko-KR" dirty="0"/>
              <a:t> to </a:t>
            </a:r>
            <a:r>
              <a:rPr lang="en-US" altLang="ko-KR" dirty="0">
                <a:solidFill>
                  <a:srgbClr val="00B050"/>
                </a:solidFill>
              </a:rPr>
              <a:t>Cookie</a:t>
            </a:r>
            <a:r>
              <a:rPr lang="en-US" altLang="ko-KR" dirty="0"/>
              <a:t> and its </a:t>
            </a:r>
            <a:r>
              <a:rPr lang="en-US" altLang="ko-KR" dirty="0">
                <a:solidFill>
                  <a:srgbClr val="0070C0"/>
                </a:solidFill>
              </a:rPr>
              <a:t>Light</a:t>
            </a:r>
            <a:r>
              <a:rPr lang="en-US" altLang="ko-KR" dirty="0"/>
              <a:t> </a:t>
            </a:r>
            <a:r>
              <a:rPr lang="en-US" altLang="ko-KR" dirty="0">
                <a:solidFill>
                  <a:srgbClr val="0070C0"/>
                </a:solidFill>
              </a:rPr>
              <a:t>Type</a:t>
            </a:r>
            <a:r>
              <a:rPr lang="en-US" altLang="ko-KR" dirty="0"/>
              <a:t> to </a:t>
            </a:r>
            <a:r>
              <a:rPr lang="en-US" altLang="ko-KR" dirty="0">
                <a:solidFill>
                  <a:srgbClr val="00B050"/>
                </a:solidFill>
              </a:rPr>
              <a:t>Directional</a:t>
            </a:r>
            <a:r>
              <a:rPr lang="en-US" altLang="ko-KR" dirty="0"/>
              <a:t>. Then, </a:t>
            </a:r>
            <a:r>
              <a:rPr lang="en-US" altLang="ko-KR" dirty="0">
                <a:solidFill>
                  <a:srgbClr val="FF0000"/>
                </a:solidFill>
              </a:rPr>
              <a:t>click</a:t>
            </a:r>
            <a:r>
              <a:rPr lang="en-US" altLang="ko-KR" dirty="0"/>
              <a:t> on </a:t>
            </a:r>
            <a:r>
              <a:rPr lang="en-US" altLang="ko-KR" dirty="0">
                <a:solidFill>
                  <a:srgbClr val="00B050"/>
                </a:solidFill>
              </a:rPr>
              <a:t>Apply</a:t>
            </a:r>
            <a:r>
              <a:rPr lang="en-US" altLang="ko-KR" dirty="0"/>
              <a:t>:</a:t>
            </a:r>
            <a:endParaRPr lang="ko-KR" altLang="en-US" sz="3000" dirty="0"/>
          </a:p>
        </p:txBody>
      </p:sp>
      <p:pic>
        <p:nvPicPr>
          <p:cNvPr id="3" name="Content Placeholder 2"/>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4664075" y="2006600"/>
            <a:ext cx="3702050" cy="3702050"/>
          </a:xfrm>
        </p:spPr>
      </p:pic>
      <p:pic>
        <p:nvPicPr>
          <p:cNvPr id="6" name="Picture 5"/>
          <p:cNvPicPr>
            <a:picLocks noChangeAspect="1"/>
          </p:cNvPicPr>
          <p:nvPr/>
        </p:nvPicPr>
        <p:blipFill>
          <a:blip r:embed="rId3"/>
          <a:stretch>
            <a:fillRect/>
          </a:stretch>
        </p:blipFill>
        <p:spPr>
          <a:xfrm>
            <a:off x="1282967" y="3945605"/>
            <a:ext cx="2362200" cy="2143125"/>
          </a:xfrm>
          <a:prstGeom prst="rect">
            <a:avLst/>
          </a:prstGeom>
        </p:spPr>
      </p:pic>
      <p:pic>
        <p:nvPicPr>
          <p:cNvPr id="7" name="Picture 6">
            <a:extLst>
              <a:ext uri="{FF2B5EF4-FFF2-40B4-BE49-F238E27FC236}">
                <a16:creationId xmlns:a16="http://schemas.microsoft.com/office/drawing/2014/main" id="{ECC1BC02-9C4E-4523-81ED-5ACD840EEC74}"/>
              </a:ext>
            </a:extLst>
          </p:cNvPr>
          <p:cNvPicPr>
            <a:picLocks noChangeAspect="1"/>
          </p:cNvPicPr>
          <p:nvPr/>
        </p:nvPicPr>
        <p:blipFill>
          <a:blip r:embed="rId4"/>
          <a:stretch>
            <a:fillRect/>
          </a:stretch>
        </p:blipFill>
        <p:spPr>
          <a:xfrm>
            <a:off x="8668069" y="0"/>
            <a:ext cx="475931" cy="475931"/>
          </a:xfrm>
          <a:prstGeom prst="rect">
            <a:avLst/>
          </a:prstGeom>
        </p:spPr>
      </p:pic>
    </p:spTree>
    <p:extLst>
      <p:ext uri="{BB962C8B-B14F-4D97-AF65-F5344CB8AC3E}">
        <p14:creationId xmlns:p14="http://schemas.microsoft.com/office/powerpoint/2010/main" val="27705712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Unity : Cookies</a:t>
            </a:r>
            <a:endParaRPr lang="ko-KR" altLang="en-US" dirty="0"/>
          </a:p>
        </p:txBody>
      </p:sp>
      <p:sp>
        <p:nvSpPr>
          <p:cNvPr id="5" name="Content Placeholder 4"/>
          <p:cNvSpPr>
            <a:spLocks noGrp="1"/>
          </p:cNvSpPr>
          <p:nvPr>
            <p:ph idx="1"/>
          </p:nvPr>
        </p:nvSpPr>
        <p:spPr>
          <a:xfrm>
            <a:off x="822960" y="1845733"/>
            <a:ext cx="7543800" cy="4526037"/>
          </a:xfrm>
        </p:spPr>
        <p:txBody>
          <a:bodyPr>
            <a:noAutofit/>
          </a:bodyPr>
          <a:lstStyle/>
          <a:p>
            <a:r>
              <a:rPr lang="en-US" altLang="ko-KR" dirty="0"/>
              <a:t>Unity lights allow you to add cookies in the form of </a:t>
            </a:r>
            <a:r>
              <a:rPr lang="en-US" altLang="ko-KR" b="1" dirty="0"/>
              <a:t>textures</a:t>
            </a:r>
            <a:r>
              <a:rPr lang="en-US" altLang="ko-KR" dirty="0"/>
              <a:t>; </a:t>
            </a:r>
          </a:p>
          <a:p>
            <a:pPr lvl="1"/>
            <a:r>
              <a:rPr lang="en-US" altLang="ko-KR" sz="2000" dirty="0"/>
              <a:t>these provide an efficient way to add atmosphere to a scene.</a:t>
            </a:r>
          </a:p>
          <a:p>
            <a:r>
              <a:rPr lang="en-US" altLang="ko-KR" dirty="0"/>
              <a:t>Cookies are often used to </a:t>
            </a:r>
            <a:r>
              <a:rPr lang="en-US" altLang="ko-KR" dirty="0">
                <a:solidFill>
                  <a:srgbClr val="0070C0"/>
                </a:solidFill>
              </a:rPr>
              <a:t>change the shape of a light so it matches a detail “painted” in the scene</a:t>
            </a:r>
            <a:r>
              <a:rPr lang="en-US" altLang="ko-KR" dirty="0"/>
              <a:t>. </a:t>
            </a:r>
          </a:p>
          <a:p>
            <a:r>
              <a:rPr lang="en-US" altLang="ko-KR" dirty="0"/>
              <a:t>For example, a dark tunnel may have </a:t>
            </a:r>
            <a:r>
              <a:rPr lang="en-US" altLang="ko-KR" dirty="0" err="1"/>
              <a:t>striplights</a:t>
            </a:r>
            <a:r>
              <a:rPr lang="en-US" altLang="ko-KR" dirty="0"/>
              <a:t> along the ceiling. </a:t>
            </a:r>
          </a:p>
          <a:p>
            <a:r>
              <a:rPr lang="en-US" altLang="ko-KR" dirty="0"/>
              <a:t>If you use standard spot lights for illumination </a:t>
            </a:r>
          </a:p>
          <a:p>
            <a:pPr lvl="1"/>
            <a:r>
              <a:rPr lang="en-US" altLang="ko-KR" sz="2000" dirty="0"/>
              <a:t>the beams will have an unexpected round shape </a:t>
            </a:r>
          </a:p>
          <a:p>
            <a:pPr lvl="1"/>
            <a:r>
              <a:rPr lang="en-US" altLang="ko-KR" sz="2000" dirty="0"/>
              <a:t>but you could use cookies to restrict the lights to a thin rectangle. </a:t>
            </a:r>
          </a:p>
          <a:p>
            <a:r>
              <a:rPr lang="en-US" altLang="ko-KR" dirty="0"/>
              <a:t>A monitor screen may cast a green glow onto the face of the character using it but the glow should be restricted to a small box shape.</a:t>
            </a:r>
            <a:endParaRPr lang="ko-KR" altLang="en-US" dirty="0"/>
          </a:p>
        </p:txBody>
      </p:sp>
    </p:spTree>
    <p:extLst>
      <p:ext uri="{BB962C8B-B14F-4D97-AF65-F5344CB8AC3E}">
        <p14:creationId xmlns:p14="http://schemas.microsoft.com/office/powerpoint/2010/main" val="26569050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ko-KR" dirty="0"/>
              <a:t>Lights and Effects</a:t>
            </a:r>
            <a:endParaRPr lang="ko-KR" altLang="en-US" dirty="0"/>
          </a:p>
        </p:txBody>
      </p:sp>
      <p:sp>
        <p:nvSpPr>
          <p:cNvPr id="2" name="Text Placeholder 1"/>
          <p:cNvSpPr>
            <a:spLocks noGrp="1"/>
          </p:cNvSpPr>
          <p:nvPr>
            <p:ph type="body" idx="1"/>
          </p:nvPr>
        </p:nvSpPr>
        <p:spPr/>
        <p:txBody>
          <a:bodyPr/>
          <a:lstStyle/>
          <a:p>
            <a:endParaRPr lang="ko-KR" altLang="en-US"/>
          </a:p>
        </p:txBody>
      </p:sp>
    </p:spTree>
    <p:extLst>
      <p:ext uri="{BB962C8B-B14F-4D97-AF65-F5344CB8AC3E}">
        <p14:creationId xmlns:p14="http://schemas.microsoft.com/office/powerpoint/2010/main" val="29458227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Unity : Cookies</a:t>
            </a:r>
            <a:endParaRPr lang="ko-KR" altLang="en-US" dirty="0"/>
          </a:p>
        </p:txBody>
      </p:sp>
      <p:sp>
        <p:nvSpPr>
          <p:cNvPr id="5" name="Content Placeholder 4"/>
          <p:cNvSpPr>
            <a:spLocks noGrp="1"/>
          </p:cNvSpPr>
          <p:nvPr>
            <p:ph idx="1"/>
          </p:nvPr>
        </p:nvSpPr>
        <p:spPr>
          <a:xfrm>
            <a:off x="822960" y="1845733"/>
            <a:ext cx="7543800" cy="4526037"/>
          </a:xfrm>
        </p:spPr>
        <p:txBody>
          <a:bodyPr>
            <a:noAutofit/>
          </a:bodyPr>
          <a:lstStyle/>
          <a:p>
            <a:r>
              <a:rPr lang="en-US" altLang="ko-KR" sz="2400" dirty="0"/>
              <a:t>Note that a cookie need not be completely black and white but </a:t>
            </a:r>
            <a:r>
              <a:rPr lang="en-US" altLang="ko-KR" sz="2400" dirty="0">
                <a:solidFill>
                  <a:srgbClr val="0070C0"/>
                </a:solidFill>
              </a:rPr>
              <a:t>can also incorporate any grayscale level</a:t>
            </a:r>
            <a:r>
              <a:rPr lang="en-US" altLang="ko-KR" sz="2400" dirty="0"/>
              <a:t>. </a:t>
            </a:r>
          </a:p>
          <a:p>
            <a:r>
              <a:rPr lang="en-US" altLang="ko-KR" sz="2400" dirty="0"/>
              <a:t>This can be useful for </a:t>
            </a:r>
            <a:r>
              <a:rPr lang="en-US" altLang="ko-KR" sz="2400" dirty="0">
                <a:solidFill>
                  <a:srgbClr val="0070C0"/>
                </a:solidFill>
              </a:rPr>
              <a:t>simulating dust or dirt in the path of the light</a:t>
            </a:r>
            <a:r>
              <a:rPr lang="en-US" altLang="ko-KR" sz="2400" dirty="0"/>
              <a:t>. </a:t>
            </a:r>
          </a:p>
          <a:p>
            <a:r>
              <a:rPr lang="en-US" altLang="ko-KR" sz="2400" dirty="0"/>
              <a:t>For example, </a:t>
            </a:r>
          </a:p>
          <a:p>
            <a:pPr lvl="1"/>
            <a:r>
              <a:rPr lang="en-US" altLang="ko-KR" sz="2200" dirty="0"/>
              <a:t>if a game scene takes place in a long abandoned house, </a:t>
            </a:r>
          </a:p>
          <a:p>
            <a:pPr lvl="2"/>
            <a:r>
              <a:rPr lang="en-US" altLang="ko-KR" sz="1800" dirty="0"/>
              <a:t>you could add atmosphere by using “dirty” cookies with noise on the windows and other light sources. </a:t>
            </a:r>
          </a:p>
          <a:p>
            <a:pPr lvl="1"/>
            <a:r>
              <a:rPr lang="en-US" altLang="ko-KR" sz="2200" dirty="0"/>
              <a:t>Similarly, car headlight glass usually contains ridges that create “caustic” patterns of slightly lighter and darker areas in the beam; another good use for a cookie.</a:t>
            </a:r>
            <a:endParaRPr lang="ko-KR" altLang="en-US" sz="2600" dirty="0"/>
          </a:p>
        </p:txBody>
      </p:sp>
    </p:spTree>
    <p:extLst>
      <p:ext uri="{BB962C8B-B14F-4D97-AF65-F5344CB8AC3E}">
        <p14:creationId xmlns:p14="http://schemas.microsoft.com/office/powerpoint/2010/main" val="12991087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sz="4400" dirty="0"/>
              <a:t>Using lights and cookie textures to simulate a cloudy day</a:t>
            </a:r>
            <a:endParaRPr lang="ko-KR" altLang="en-US" sz="4400" dirty="0"/>
          </a:p>
        </p:txBody>
      </p:sp>
      <p:sp>
        <p:nvSpPr>
          <p:cNvPr id="2" name="Content Placeholder 1"/>
          <p:cNvSpPr>
            <a:spLocks noGrp="1"/>
          </p:cNvSpPr>
          <p:nvPr>
            <p:ph sz="half" idx="1"/>
          </p:nvPr>
        </p:nvSpPr>
        <p:spPr/>
        <p:txBody>
          <a:bodyPr>
            <a:normAutofit/>
          </a:bodyPr>
          <a:lstStyle/>
          <a:p>
            <a:r>
              <a:rPr lang="en-US" altLang="ko-KR" sz="2400" dirty="0"/>
              <a:t>6. We will need a </a:t>
            </a:r>
            <a:r>
              <a:rPr lang="en-US" altLang="ko-KR" sz="2400" b="1" i="1" dirty="0"/>
              <a:t>surface</a:t>
            </a:r>
            <a:r>
              <a:rPr lang="en-US" altLang="ko-KR" sz="2400" dirty="0"/>
              <a:t> to actually see the lighting effect. </a:t>
            </a:r>
          </a:p>
          <a:p>
            <a:r>
              <a:rPr lang="en-US" altLang="ko-KR" sz="2400" dirty="0"/>
              <a:t>We can either (choose one)</a:t>
            </a:r>
          </a:p>
          <a:p>
            <a:pPr lvl="1"/>
            <a:r>
              <a:rPr lang="en-US" altLang="ko-KR" sz="2000" dirty="0">
                <a:solidFill>
                  <a:srgbClr val="FF0000"/>
                </a:solidFill>
              </a:rPr>
              <a:t>add</a:t>
            </a:r>
            <a:r>
              <a:rPr lang="en-US" altLang="ko-KR" sz="2000" dirty="0"/>
              <a:t> a plane to the scene (via navigating to the </a:t>
            </a:r>
            <a:r>
              <a:rPr lang="en-US" altLang="ko-KR" sz="2000" b="1" dirty="0" err="1">
                <a:solidFill>
                  <a:srgbClr val="00B050"/>
                </a:solidFill>
              </a:rPr>
              <a:t>GameObject</a:t>
            </a:r>
            <a:r>
              <a:rPr lang="en-US" altLang="ko-KR" sz="2000" dirty="0"/>
              <a:t> | </a:t>
            </a:r>
            <a:r>
              <a:rPr lang="en-US" altLang="ko-KR" sz="2000" b="1" dirty="0">
                <a:solidFill>
                  <a:srgbClr val="00B050"/>
                </a:solidFill>
              </a:rPr>
              <a:t>3D</a:t>
            </a:r>
            <a:r>
              <a:rPr lang="en-US" altLang="ko-KR" sz="2000" b="1" dirty="0"/>
              <a:t> </a:t>
            </a:r>
            <a:r>
              <a:rPr lang="en-US" altLang="ko-KR" sz="2000" b="1" dirty="0">
                <a:solidFill>
                  <a:srgbClr val="00B050"/>
                </a:solidFill>
              </a:rPr>
              <a:t>Object</a:t>
            </a:r>
            <a:r>
              <a:rPr lang="en-US" altLang="ko-KR" sz="2000" b="1" dirty="0"/>
              <a:t> </a:t>
            </a:r>
            <a:r>
              <a:rPr lang="en-US" altLang="ko-KR" sz="2000" dirty="0"/>
              <a:t>| </a:t>
            </a:r>
            <a:r>
              <a:rPr lang="en-US" altLang="ko-KR" sz="2000" b="1" dirty="0">
                <a:solidFill>
                  <a:srgbClr val="00B050"/>
                </a:solidFill>
              </a:rPr>
              <a:t>Plane</a:t>
            </a:r>
            <a:r>
              <a:rPr lang="en-US" altLang="ko-KR" sz="2000" dirty="0"/>
              <a:t> menu), or </a:t>
            </a:r>
          </a:p>
          <a:p>
            <a:pPr lvl="1"/>
            <a:r>
              <a:rPr lang="en-US" altLang="ko-KR" sz="2000" dirty="0">
                <a:solidFill>
                  <a:srgbClr val="FF0000"/>
                </a:solidFill>
              </a:rPr>
              <a:t>create</a:t>
            </a:r>
            <a:r>
              <a:rPr lang="en-US" altLang="ko-KR" sz="2000" dirty="0"/>
              <a:t> a </a:t>
            </a:r>
            <a:r>
              <a:rPr lang="en-US" altLang="ko-KR" sz="2000" b="1" dirty="0">
                <a:solidFill>
                  <a:srgbClr val="0070C0"/>
                </a:solidFill>
              </a:rPr>
              <a:t>Terrain</a:t>
            </a:r>
            <a:r>
              <a:rPr lang="en-US" altLang="ko-KR" sz="2000" dirty="0"/>
              <a:t> (menu option </a:t>
            </a:r>
            <a:r>
              <a:rPr lang="en-US" altLang="ko-KR" sz="2000" b="1" dirty="0" err="1">
                <a:solidFill>
                  <a:srgbClr val="00B050"/>
                </a:solidFill>
              </a:rPr>
              <a:t>GameObject</a:t>
            </a:r>
            <a:r>
              <a:rPr lang="en-US" altLang="ko-KR" sz="2000" dirty="0"/>
              <a:t> | </a:t>
            </a:r>
            <a:r>
              <a:rPr lang="en-US" altLang="ko-KR" sz="2000" b="1" dirty="0">
                <a:solidFill>
                  <a:srgbClr val="00B050"/>
                </a:solidFill>
              </a:rPr>
              <a:t>3D Object</a:t>
            </a:r>
            <a:r>
              <a:rPr lang="en-US" altLang="ko-KR" sz="2000" b="1" dirty="0"/>
              <a:t> </a:t>
            </a:r>
            <a:r>
              <a:rPr lang="en-US" altLang="ko-KR" sz="2000" dirty="0"/>
              <a:t>| </a:t>
            </a:r>
            <a:r>
              <a:rPr lang="en-US" altLang="ko-KR" sz="2000" b="1" dirty="0">
                <a:solidFill>
                  <a:srgbClr val="00B050"/>
                </a:solidFill>
              </a:rPr>
              <a:t>Terrain</a:t>
            </a:r>
            <a:r>
              <a:rPr lang="en-US" altLang="ko-KR" sz="2000" dirty="0"/>
              <a:t>) and edit it.</a:t>
            </a:r>
            <a:endParaRPr lang="ko-KR" altLang="en-US" sz="3200" dirty="0"/>
          </a:p>
        </p:txBody>
      </p:sp>
      <p:pic>
        <p:nvPicPr>
          <p:cNvPr id="7" name="Content Placeholder 6"/>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4664075" y="2006600"/>
            <a:ext cx="3702050" cy="3702050"/>
          </a:xfrm>
        </p:spPr>
      </p:pic>
      <p:pic>
        <p:nvPicPr>
          <p:cNvPr id="5" name="Picture 4">
            <a:extLst>
              <a:ext uri="{FF2B5EF4-FFF2-40B4-BE49-F238E27FC236}">
                <a16:creationId xmlns:a16="http://schemas.microsoft.com/office/drawing/2014/main" id="{2DFC9608-57A7-420A-B520-8BDCB57500F9}"/>
              </a:ext>
            </a:extLst>
          </p:cNvPr>
          <p:cNvPicPr>
            <a:picLocks noChangeAspect="1"/>
          </p:cNvPicPr>
          <p:nvPr/>
        </p:nvPicPr>
        <p:blipFill>
          <a:blip r:embed="rId3"/>
          <a:stretch>
            <a:fillRect/>
          </a:stretch>
        </p:blipFill>
        <p:spPr>
          <a:xfrm>
            <a:off x="8668069" y="0"/>
            <a:ext cx="475931" cy="475931"/>
          </a:xfrm>
          <a:prstGeom prst="rect">
            <a:avLst/>
          </a:prstGeom>
        </p:spPr>
      </p:pic>
    </p:spTree>
    <p:extLst>
      <p:ext uri="{BB962C8B-B14F-4D97-AF65-F5344CB8AC3E}">
        <p14:creationId xmlns:p14="http://schemas.microsoft.com/office/powerpoint/2010/main" val="35367895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sz="4400" dirty="0"/>
              <a:t>Using lights and cookie textures to simulate a cloudy day</a:t>
            </a:r>
            <a:endParaRPr lang="ko-KR" altLang="en-US" sz="4400" dirty="0"/>
          </a:p>
        </p:txBody>
      </p:sp>
      <p:sp>
        <p:nvSpPr>
          <p:cNvPr id="2" name="Content Placeholder 1"/>
          <p:cNvSpPr>
            <a:spLocks noGrp="1"/>
          </p:cNvSpPr>
          <p:nvPr>
            <p:ph sz="half" idx="1"/>
          </p:nvPr>
        </p:nvSpPr>
        <p:spPr/>
        <p:txBody>
          <a:bodyPr>
            <a:normAutofit/>
          </a:bodyPr>
          <a:lstStyle/>
          <a:p>
            <a:r>
              <a:rPr lang="en-US" altLang="ko-KR" dirty="0"/>
              <a:t>7. Let's </a:t>
            </a:r>
            <a:r>
              <a:rPr lang="en-US" altLang="ko-KR" dirty="0">
                <a:solidFill>
                  <a:srgbClr val="FF0000"/>
                </a:solidFill>
              </a:rPr>
              <a:t>add</a:t>
            </a:r>
            <a:r>
              <a:rPr lang="en-US" altLang="ko-KR" dirty="0"/>
              <a:t> a </a:t>
            </a:r>
            <a:r>
              <a:rPr lang="en-US" altLang="ko-KR" b="1" i="1" dirty="0"/>
              <a:t>light</a:t>
            </a:r>
            <a:r>
              <a:rPr lang="en-US" altLang="ko-KR" dirty="0"/>
              <a:t> to the scene. </a:t>
            </a:r>
          </a:p>
          <a:p>
            <a:pPr lvl="1"/>
            <a:r>
              <a:rPr lang="en-US" altLang="ko-KR" dirty="0"/>
              <a:t>Since we want to simulate </a:t>
            </a:r>
            <a:r>
              <a:rPr lang="en-US" altLang="ko-KR" i="1" dirty="0">
                <a:solidFill>
                  <a:srgbClr val="00B050"/>
                </a:solidFill>
              </a:rPr>
              <a:t>sunlight</a:t>
            </a:r>
            <a:r>
              <a:rPr lang="en-US" altLang="ko-KR" dirty="0"/>
              <a:t>, the best option is to create a </a:t>
            </a:r>
            <a:r>
              <a:rPr lang="en-US" altLang="ko-KR" b="1" dirty="0"/>
              <a:t>Directional Light. </a:t>
            </a:r>
          </a:p>
          <a:p>
            <a:pPr lvl="1"/>
            <a:r>
              <a:rPr lang="en-US" altLang="ko-KR" dirty="0"/>
              <a:t>We can do this through the drop-down menu named </a:t>
            </a:r>
            <a:r>
              <a:rPr lang="en-US" altLang="ko-KR" b="1" dirty="0">
                <a:solidFill>
                  <a:srgbClr val="0070C0"/>
                </a:solidFill>
              </a:rPr>
              <a:t>Create</a:t>
            </a:r>
            <a:r>
              <a:rPr lang="en-US" altLang="ko-KR" dirty="0"/>
              <a:t> | </a:t>
            </a:r>
            <a:r>
              <a:rPr lang="en-US" altLang="ko-KR" b="1" dirty="0">
                <a:solidFill>
                  <a:srgbClr val="0070C0"/>
                </a:solidFill>
              </a:rPr>
              <a:t>Light</a:t>
            </a:r>
            <a:r>
              <a:rPr lang="en-US" altLang="ko-KR" dirty="0"/>
              <a:t> | </a:t>
            </a:r>
            <a:r>
              <a:rPr lang="en-US" altLang="ko-KR" b="1" dirty="0">
                <a:solidFill>
                  <a:srgbClr val="0070C0"/>
                </a:solidFill>
              </a:rPr>
              <a:t>Directional</a:t>
            </a:r>
            <a:r>
              <a:rPr lang="en-US" altLang="ko-KR" dirty="0"/>
              <a:t> </a:t>
            </a:r>
            <a:r>
              <a:rPr lang="en-US" altLang="ko-KR" b="1" dirty="0">
                <a:solidFill>
                  <a:srgbClr val="0070C0"/>
                </a:solidFill>
              </a:rPr>
              <a:t>Light</a:t>
            </a:r>
            <a:r>
              <a:rPr lang="en-US" altLang="ko-KR" dirty="0"/>
              <a:t> in the </a:t>
            </a:r>
            <a:r>
              <a:rPr lang="en-US" altLang="ko-KR" b="1" dirty="0"/>
              <a:t>Hierarchy</a:t>
            </a:r>
            <a:r>
              <a:rPr lang="en-US" altLang="ko-KR" dirty="0"/>
              <a:t> view.</a:t>
            </a:r>
          </a:p>
          <a:p>
            <a:r>
              <a:rPr lang="en-US" altLang="ko-KR" dirty="0"/>
              <a:t>8. </a:t>
            </a:r>
            <a:r>
              <a:rPr lang="en-US" altLang="ko-KR" dirty="0">
                <a:solidFill>
                  <a:srgbClr val="FF0000"/>
                </a:solidFill>
              </a:rPr>
              <a:t>Using</a:t>
            </a:r>
            <a:r>
              <a:rPr lang="en-US" altLang="ko-KR" dirty="0"/>
              <a:t> the </a:t>
            </a:r>
            <a:r>
              <a:rPr lang="en-US" altLang="ko-KR" b="1" dirty="0">
                <a:solidFill>
                  <a:srgbClr val="0070C0"/>
                </a:solidFill>
              </a:rPr>
              <a:t>Transform</a:t>
            </a:r>
            <a:r>
              <a:rPr lang="en-US" altLang="ko-KR" dirty="0"/>
              <a:t> component of the </a:t>
            </a:r>
            <a:r>
              <a:rPr lang="en-US" altLang="ko-KR" b="1" dirty="0"/>
              <a:t>Inspector</a:t>
            </a:r>
            <a:r>
              <a:rPr lang="en-US" altLang="ko-KR" dirty="0"/>
              <a:t> view, </a:t>
            </a:r>
            <a:r>
              <a:rPr lang="en-US" altLang="ko-KR" dirty="0">
                <a:solidFill>
                  <a:srgbClr val="FF0000"/>
                </a:solidFill>
              </a:rPr>
              <a:t>reset</a:t>
            </a:r>
            <a:r>
              <a:rPr lang="en-US" altLang="ko-KR" dirty="0"/>
              <a:t> the light's </a:t>
            </a:r>
          </a:p>
          <a:p>
            <a:pPr lvl="1"/>
            <a:r>
              <a:rPr lang="en-US" altLang="ko-KR" dirty="0">
                <a:solidFill>
                  <a:srgbClr val="0070C0"/>
                </a:solidFill>
              </a:rPr>
              <a:t>Position</a:t>
            </a:r>
            <a:r>
              <a:rPr lang="en-US" altLang="ko-KR" dirty="0"/>
              <a:t> to </a:t>
            </a:r>
            <a:r>
              <a:rPr lang="en-US" altLang="ko-KR" b="1" dirty="0"/>
              <a:t>X</a:t>
            </a:r>
            <a:r>
              <a:rPr lang="en-US" altLang="ko-KR" dirty="0"/>
              <a:t>: </a:t>
            </a:r>
            <a:r>
              <a:rPr lang="en-US" altLang="ko-KR" dirty="0">
                <a:solidFill>
                  <a:srgbClr val="00B050"/>
                </a:solidFill>
              </a:rPr>
              <a:t>0</a:t>
            </a:r>
            <a:r>
              <a:rPr lang="en-US" altLang="ko-KR" dirty="0"/>
              <a:t>, </a:t>
            </a:r>
            <a:r>
              <a:rPr lang="en-US" altLang="ko-KR" b="1" dirty="0"/>
              <a:t>Y</a:t>
            </a:r>
            <a:r>
              <a:rPr lang="en-US" altLang="ko-KR" dirty="0"/>
              <a:t>: </a:t>
            </a:r>
            <a:r>
              <a:rPr lang="en-US" altLang="ko-KR" dirty="0">
                <a:solidFill>
                  <a:srgbClr val="00B050"/>
                </a:solidFill>
              </a:rPr>
              <a:t>0</a:t>
            </a:r>
            <a:r>
              <a:rPr lang="en-US" altLang="ko-KR" dirty="0"/>
              <a:t>, </a:t>
            </a:r>
            <a:r>
              <a:rPr lang="en-US" altLang="ko-KR" b="1" dirty="0"/>
              <a:t>Z</a:t>
            </a:r>
            <a:r>
              <a:rPr lang="en-US" altLang="ko-KR" dirty="0"/>
              <a:t>: </a:t>
            </a:r>
            <a:r>
              <a:rPr lang="en-US" altLang="ko-KR" dirty="0">
                <a:solidFill>
                  <a:srgbClr val="00B050"/>
                </a:solidFill>
              </a:rPr>
              <a:t>0</a:t>
            </a:r>
          </a:p>
          <a:p>
            <a:pPr lvl="1"/>
            <a:r>
              <a:rPr lang="en-US" altLang="ko-KR" dirty="0">
                <a:solidFill>
                  <a:srgbClr val="0070C0"/>
                </a:solidFill>
              </a:rPr>
              <a:t>Rotation</a:t>
            </a:r>
            <a:r>
              <a:rPr lang="en-US" altLang="ko-KR" dirty="0"/>
              <a:t> to </a:t>
            </a:r>
            <a:r>
              <a:rPr lang="en-US" altLang="ko-KR" b="1" dirty="0"/>
              <a:t>X</a:t>
            </a:r>
            <a:r>
              <a:rPr lang="en-US" altLang="ko-KR" dirty="0"/>
              <a:t>: </a:t>
            </a:r>
            <a:r>
              <a:rPr lang="en-US" altLang="ko-KR" dirty="0">
                <a:solidFill>
                  <a:srgbClr val="00B050"/>
                </a:solidFill>
              </a:rPr>
              <a:t>90</a:t>
            </a:r>
            <a:r>
              <a:rPr lang="en-US" altLang="ko-KR" dirty="0"/>
              <a:t>; </a:t>
            </a:r>
            <a:r>
              <a:rPr lang="en-US" altLang="ko-KR" b="1" dirty="0"/>
              <a:t>Y</a:t>
            </a:r>
            <a:r>
              <a:rPr lang="en-US" altLang="ko-KR" dirty="0"/>
              <a:t>: </a:t>
            </a:r>
            <a:r>
              <a:rPr lang="en-US" altLang="ko-KR" dirty="0">
                <a:solidFill>
                  <a:srgbClr val="00B050"/>
                </a:solidFill>
              </a:rPr>
              <a:t>0</a:t>
            </a:r>
            <a:r>
              <a:rPr lang="en-US" altLang="ko-KR" dirty="0"/>
              <a:t>; </a:t>
            </a:r>
            <a:r>
              <a:rPr lang="en-US" altLang="ko-KR" b="1" dirty="0"/>
              <a:t>Z</a:t>
            </a:r>
            <a:r>
              <a:rPr lang="en-US" altLang="ko-KR" dirty="0"/>
              <a:t>: </a:t>
            </a:r>
            <a:r>
              <a:rPr lang="en-US" altLang="ko-KR" dirty="0">
                <a:solidFill>
                  <a:srgbClr val="00B050"/>
                </a:solidFill>
              </a:rPr>
              <a:t>0</a:t>
            </a:r>
            <a:r>
              <a:rPr lang="en-US" altLang="ko-KR" dirty="0"/>
              <a:t>.</a:t>
            </a:r>
            <a:endParaRPr lang="ko-KR" altLang="en-US" sz="3000" dirty="0"/>
          </a:p>
        </p:txBody>
      </p:sp>
      <p:pic>
        <p:nvPicPr>
          <p:cNvPr id="7" name="Content Placeholder 6"/>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4664075" y="2006600"/>
            <a:ext cx="3702050" cy="3702050"/>
          </a:xfrm>
        </p:spPr>
      </p:pic>
      <p:pic>
        <p:nvPicPr>
          <p:cNvPr id="5" name="Picture 4">
            <a:extLst>
              <a:ext uri="{FF2B5EF4-FFF2-40B4-BE49-F238E27FC236}">
                <a16:creationId xmlns:a16="http://schemas.microsoft.com/office/drawing/2014/main" id="{036FA14C-0693-4670-B9FB-29050CF227F9}"/>
              </a:ext>
            </a:extLst>
          </p:cNvPr>
          <p:cNvPicPr>
            <a:picLocks noChangeAspect="1"/>
          </p:cNvPicPr>
          <p:nvPr/>
        </p:nvPicPr>
        <p:blipFill>
          <a:blip r:embed="rId3"/>
          <a:stretch>
            <a:fillRect/>
          </a:stretch>
        </p:blipFill>
        <p:spPr>
          <a:xfrm>
            <a:off x="8668069" y="0"/>
            <a:ext cx="475931" cy="475931"/>
          </a:xfrm>
          <a:prstGeom prst="rect">
            <a:avLst/>
          </a:prstGeom>
        </p:spPr>
      </p:pic>
    </p:spTree>
    <p:extLst>
      <p:ext uri="{BB962C8B-B14F-4D97-AF65-F5344CB8AC3E}">
        <p14:creationId xmlns:p14="http://schemas.microsoft.com/office/powerpoint/2010/main" val="10663887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sz="4400" dirty="0"/>
              <a:t>Using lights and cookie textures to simulate a cloudy day</a:t>
            </a:r>
            <a:endParaRPr lang="ko-KR" altLang="en-US" sz="4400" dirty="0"/>
          </a:p>
        </p:txBody>
      </p:sp>
      <p:sp>
        <p:nvSpPr>
          <p:cNvPr id="2" name="Content Placeholder 1"/>
          <p:cNvSpPr>
            <a:spLocks noGrp="1"/>
          </p:cNvSpPr>
          <p:nvPr>
            <p:ph sz="half" idx="1"/>
          </p:nvPr>
        </p:nvSpPr>
        <p:spPr/>
        <p:txBody>
          <a:bodyPr>
            <a:normAutofit/>
          </a:bodyPr>
          <a:lstStyle/>
          <a:p>
            <a:r>
              <a:rPr lang="en-US" altLang="ko-KR" dirty="0"/>
              <a:t>9. In the </a:t>
            </a:r>
            <a:r>
              <a:rPr lang="en-US" altLang="ko-KR" dirty="0">
                <a:solidFill>
                  <a:srgbClr val="0070C0"/>
                </a:solidFill>
              </a:rPr>
              <a:t>Cookie</a:t>
            </a:r>
            <a:r>
              <a:rPr lang="en-US" altLang="ko-KR" dirty="0"/>
              <a:t> field, </a:t>
            </a:r>
          </a:p>
          <a:p>
            <a:pPr lvl="1"/>
            <a:r>
              <a:rPr lang="en-US" altLang="ko-KR" dirty="0">
                <a:solidFill>
                  <a:srgbClr val="FF0000"/>
                </a:solidFill>
              </a:rPr>
              <a:t>select</a:t>
            </a:r>
            <a:r>
              <a:rPr lang="en-US" altLang="ko-KR" dirty="0"/>
              <a:t> the </a:t>
            </a:r>
            <a:r>
              <a:rPr lang="en-US" altLang="ko-KR" dirty="0" err="1">
                <a:solidFill>
                  <a:srgbClr val="00B050"/>
                </a:solidFill>
              </a:rPr>
              <a:t>cloudCookie</a:t>
            </a:r>
            <a:r>
              <a:rPr lang="en-US" altLang="ko-KR" dirty="0"/>
              <a:t> texture that you imported earlier. </a:t>
            </a:r>
          </a:p>
          <a:p>
            <a:pPr lvl="1"/>
            <a:r>
              <a:rPr lang="en-US" altLang="ko-KR" dirty="0">
                <a:solidFill>
                  <a:srgbClr val="FF0000"/>
                </a:solidFill>
              </a:rPr>
              <a:t>Change</a:t>
            </a:r>
            <a:r>
              <a:rPr lang="en-US" altLang="ko-KR" dirty="0"/>
              <a:t> the </a:t>
            </a:r>
            <a:r>
              <a:rPr lang="en-US" altLang="ko-KR" b="1" dirty="0">
                <a:solidFill>
                  <a:srgbClr val="0070C0"/>
                </a:solidFill>
              </a:rPr>
              <a:t>Cookie Size</a:t>
            </a:r>
            <a:r>
              <a:rPr lang="en-US" altLang="ko-KR" b="1" dirty="0"/>
              <a:t> </a:t>
            </a:r>
            <a:r>
              <a:rPr lang="en-US" altLang="ko-KR" dirty="0"/>
              <a:t>field to </a:t>
            </a:r>
            <a:r>
              <a:rPr lang="en-US" altLang="ko-KR" dirty="0">
                <a:solidFill>
                  <a:srgbClr val="00B050"/>
                </a:solidFill>
              </a:rPr>
              <a:t>80</a:t>
            </a:r>
            <a:r>
              <a:rPr lang="en-US" altLang="ko-KR" dirty="0"/>
              <a:t>, or a value that you feel is more appropriate for the scene's dimension. </a:t>
            </a:r>
          </a:p>
          <a:p>
            <a:pPr lvl="1"/>
            <a:r>
              <a:rPr lang="en-US" altLang="ko-KR" dirty="0">
                <a:solidFill>
                  <a:srgbClr val="FF0000"/>
                </a:solidFill>
              </a:rPr>
              <a:t>Leave</a:t>
            </a:r>
            <a:r>
              <a:rPr lang="en-US" altLang="ko-KR" dirty="0"/>
              <a:t> </a:t>
            </a:r>
            <a:r>
              <a:rPr lang="en-US" altLang="ko-KR" dirty="0">
                <a:solidFill>
                  <a:srgbClr val="0070C0"/>
                </a:solidFill>
              </a:rPr>
              <a:t>Shadow</a:t>
            </a:r>
            <a:r>
              <a:rPr lang="en-US" altLang="ko-KR" dirty="0"/>
              <a:t> </a:t>
            </a:r>
            <a:r>
              <a:rPr lang="en-US" altLang="ko-KR" dirty="0">
                <a:solidFill>
                  <a:srgbClr val="0070C0"/>
                </a:solidFill>
              </a:rPr>
              <a:t>Type</a:t>
            </a:r>
            <a:r>
              <a:rPr lang="en-US" altLang="ko-KR" dirty="0"/>
              <a:t> as </a:t>
            </a:r>
            <a:r>
              <a:rPr lang="en-US" altLang="ko-KR" dirty="0">
                <a:solidFill>
                  <a:srgbClr val="00B050"/>
                </a:solidFill>
              </a:rPr>
              <a:t>No Shadows</a:t>
            </a:r>
            <a:endParaRPr lang="ko-KR" altLang="en-US" sz="2800" dirty="0">
              <a:solidFill>
                <a:srgbClr val="00B050"/>
              </a:solidFill>
            </a:endParaRPr>
          </a:p>
        </p:txBody>
      </p:sp>
      <p:pic>
        <p:nvPicPr>
          <p:cNvPr id="3" name="Content Placeholder 2"/>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4664075" y="2006600"/>
            <a:ext cx="3702050" cy="3702050"/>
          </a:xfrm>
        </p:spPr>
      </p:pic>
      <p:pic>
        <p:nvPicPr>
          <p:cNvPr id="5" name="Picture 4">
            <a:extLst>
              <a:ext uri="{FF2B5EF4-FFF2-40B4-BE49-F238E27FC236}">
                <a16:creationId xmlns:a16="http://schemas.microsoft.com/office/drawing/2014/main" id="{95B9DC75-6D72-41B7-ABBD-D760D4F1C9F0}"/>
              </a:ext>
            </a:extLst>
          </p:cNvPr>
          <p:cNvPicPr>
            <a:picLocks noChangeAspect="1"/>
          </p:cNvPicPr>
          <p:nvPr/>
        </p:nvPicPr>
        <p:blipFill>
          <a:blip r:embed="rId3"/>
          <a:stretch>
            <a:fillRect/>
          </a:stretch>
        </p:blipFill>
        <p:spPr>
          <a:xfrm>
            <a:off x="8668069" y="0"/>
            <a:ext cx="475931" cy="475931"/>
          </a:xfrm>
          <a:prstGeom prst="rect">
            <a:avLst/>
          </a:prstGeom>
        </p:spPr>
      </p:pic>
    </p:spTree>
    <p:extLst>
      <p:ext uri="{BB962C8B-B14F-4D97-AF65-F5344CB8AC3E}">
        <p14:creationId xmlns:p14="http://schemas.microsoft.com/office/powerpoint/2010/main" val="4834239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ko-KR" dirty="0"/>
              <a:t>Using lights and cookie textures to simulate a cloudy day</a:t>
            </a:r>
            <a:endParaRPr lang="ko-KR" altLang="en-US" dirty="0"/>
          </a:p>
        </p:txBody>
      </p:sp>
      <p:sp>
        <p:nvSpPr>
          <p:cNvPr id="3" name="Content Placeholder 2"/>
          <p:cNvSpPr>
            <a:spLocks noGrp="1"/>
          </p:cNvSpPr>
          <p:nvPr>
            <p:ph sz="half" idx="1"/>
          </p:nvPr>
        </p:nvSpPr>
        <p:spPr/>
        <p:txBody>
          <a:bodyPr>
            <a:noAutofit/>
          </a:bodyPr>
          <a:lstStyle/>
          <a:p>
            <a:r>
              <a:rPr lang="en-US" altLang="ko-KR" dirty="0"/>
              <a:t>10. Now, we need a </a:t>
            </a:r>
            <a:r>
              <a:rPr lang="en-US" altLang="ko-KR" dirty="0">
                <a:solidFill>
                  <a:srgbClr val="00B050"/>
                </a:solidFill>
              </a:rPr>
              <a:t>script</a:t>
            </a:r>
            <a:r>
              <a:rPr lang="en-US" altLang="ko-KR" dirty="0"/>
              <a:t> to translate our light and, consequently, the </a:t>
            </a:r>
            <a:r>
              <a:rPr lang="en-US" altLang="ko-KR" dirty="0">
                <a:solidFill>
                  <a:srgbClr val="00B050"/>
                </a:solidFill>
              </a:rPr>
              <a:t>Cookie</a:t>
            </a:r>
            <a:r>
              <a:rPr lang="en-US" altLang="ko-KR" dirty="0"/>
              <a:t> projection.</a:t>
            </a:r>
          </a:p>
          <a:p>
            <a:r>
              <a:rPr lang="en-US" altLang="ko-KR" dirty="0"/>
              <a:t>Using the Create drop-down menu in the </a:t>
            </a:r>
            <a:r>
              <a:rPr lang="en-US" altLang="ko-KR" b="1" dirty="0"/>
              <a:t>Project</a:t>
            </a:r>
            <a:r>
              <a:rPr lang="en-US" altLang="ko-KR" dirty="0"/>
              <a:t> view, </a:t>
            </a:r>
          </a:p>
          <a:p>
            <a:pPr lvl="1"/>
            <a:r>
              <a:rPr lang="en-US" altLang="ko-KR" dirty="0">
                <a:solidFill>
                  <a:srgbClr val="FF0000"/>
                </a:solidFill>
              </a:rPr>
              <a:t>create</a:t>
            </a:r>
            <a:r>
              <a:rPr lang="en-US" altLang="ko-KR" dirty="0"/>
              <a:t> a new </a:t>
            </a:r>
            <a:r>
              <a:rPr lang="en-US" altLang="ko-KR" dirty="0">
                <a:solidFill>
                  <a:srgbClr val="0070C0"/>
                </a:solidFill>
              </a:rPr>
              <a:t>C# Script </a:t>
            </a:r>
            <a:r>
              <a:rPr lang="en-US" altLang="ko-KR" dirty="0"/>
              <a:t>named </a:t>
            </a:r>
            <a:r>
              <a:rPr lang="en-US" altLang="ko-KR" b="1" dirty="0" err="1">
                <a:solidFill>
                  <a:srgbClr val="00B050"/>
                </a:solidFill>
              </a:rPr>
              <a:t>MovingShadows.cs</a:t>
            </a:r>
            <a:r>
              <a:rPr lang="en-US" altLang="ko-KR" dirty="0">
                <a:solidFill>
                  <a:srgbClr val="00B050"/>
                </a:solidFill>
              </a:rPr>
              <a:t>.</a:t>
            </a:r>
          </a:p>
          <a:p>
            <a:endParaRPr lang="en-US" altLang="ko-KR" dirty="0"/>
          </a:p>
          <a:p>
            <a:r>
              <a:rPr lang="en-US" altLang="ko-KR" dirty="0"/>
              <a:t>11. </a:t>
            </a:r>
            <a:r>
              <a:rPr lang="en-US" altLang="ko-KR" dirty="0">
                <a:solidFill>
                  <a:srgbClr val="FF0000"/>
                </a:solidFill>
              </a:rPr>
              <a:t>Save</a:t>
            </a:r>
            <a:r>
              <a:rPr lang="en-US" altLang="ko-KR" dirty="0"/>
              <a:t> your script and </a:t>
            </a:r>
            <a:r>
              <a:rPr lang="en-US" altLang="ko-KR" dirty="0">
                <a:solidFill>
                  <a:srgbClr val="FF0000"/>
                </a:solidFill>
              </a:rPr>
              <a:t>apply</a:t>
            </a:r>
            <a:r>
              <a:rPr lang="en-US" altLang="ko-KR" dirty="0"/>
              <a:t> it to the </a:t>
            </a:r>
            <a:r>
              <a:rPr lang="en-US" altLang="ko-KR" b="1" dirty="0">
                <a:solidFill>
                  <a:srgbClr val="0070C0"/>
                </a:solidFill>
              </a:rPr>
              <a:t>Directional Light</a:t>
            </a:r>
            <a:r>
              <a:rPr lang="en-US" altLang="ko-KR" dirty="0"/>
              <a:t>.</a:t>
            </a:r>
            <a:endParaRPr lang="ko-KR" altLang="en-US" dirty="0"/>
          </a:p>
        </p:txBody>
      </p:sp>
      <p:sp>
        <p:nvSpPr>
          <p:cNvPr id="4" name="Content Placeholder 3"/>
          <p:cNvSpPr>
            <a:spLocks noGrp="1"/>
          </p:cNvSpPr>
          <p:nvPr>
            <p:ph sz="half" idx="2"/>
          </p:nvPr>
        </p:nvSpPr>
        <p:spPr/>
        <p:txBody>
          <a:bodyPr>
            <a:normAutofit fontScale="62500" lnSpcReduction="20000"/>
          </a:bodyPr>
          <a:lstStyle/>
          <a:p>
            <a:pPr>
              <a:spcBef>
                <a:spcPts val="0"/>
              </a:spcBef>
              <a:spcAft>
                <a:spcPts val="0"/>
              </a:spcAft>
            </a:pPr>
            <a:r>
              <a:rPr lang="en-US" altLang="ko-KR" dirty="0"/>
              <a:t>using </a:t>
            </a:r>
            <a:r>
              <a:rPr lang="en-US" altLang="ko-KR" dirty="0" err="1"/>
              <a:t>UnityEngine</a:t>
            </a:r>
            <a:r>
              <a:rPr lang="en-US" altLang="ko-KR" dirty="0"/>
              <a:t>;</a:t>
            </a:r>
          </a:p>
          <a:p>
            <a:pPr>
              <a:spcBef>
                <a:spcPts val="0"/>
              </a:spcBef>
              <a:spcAft>
                <a:spcPts val="0"/>
              </a:spcAft>
            </a:pPr>
            <a:r>
              <a:rPr lang="en-US" altLang="ko-KR" dirty="0"/>
              <a:t>using </a:t>
            </a:r>
            <a:r>
              <a:rPr lang="en-US" altLang="ko-KR" dirty="0" err="1"/>
              <a:t>System.Collections</a:t>
            </a:r>
            <a:r>
              <a:rPr lang="en-US" altLang="ko-KR" dirty="0"/>
              <a:t>;</a:t>
            </a:r>
          </a:p>
          <a:p>
            <a:pPr>
              <a:spcBef>
                <a:spcPts val="0"/>
              </a:spcBef>
              <a:spcAft>
                <a:spcPts val="0"/>
              </a:spcAft>
            </a:pPr>
            <a:r>
              <a:rPr lang="en-US" altLang="ko-KR" dirty="0"/>
              <a:t>public class </a:t>
            </a:r>
            <a:r>
              <a:rPr lang="en-US" altLang="ko-KR" dirty="0" err="1"/>
              <a:t>MovingShadows</a:t>
            </a:r>
            <a:r>
              <a:rPr lang="en-US" altLang="ko-KR" dirty="0"/>
              <a:t> : </a:t>
            </a:r>
            <a:r>
              <a:rPr lang="en-US" altLang="ko-KR" dirty="0" err="1"/>
              <a:t>MonoBehaviour</a:t>
            </a:r>
            <a:r>
              <a:rPr lang="en-US" altLang="ko-KR" dirty="0"/>
              <a:t>{</a:t>
            </a:r>
          </a:p>
          <a:p>
            <a:pPr>
              <a:spcBef>
                <a:spcPts val="0"/>
              </a:spcBef>
              <a:spcAft>
                <a:spcPts val="0"/>
              </a:spcAft>
            </a:pPr>
            <a:r>
              <a:rPr lang="en-US" altLang="ko-KR" dirty="0"/>
              <a:t>public float </a:t>
            </a:r>
            <a:r>
              <a:rPr lang="en-US" altLang="ko-KR" dirty="0" err="1"/>
              <a:t>windSpeedX</a:t>
            </a:r>
            <a:r>
              <a:rPr lang="en-US" altLang="ko-KR" dirty="0"/>
              <a:t>;</a:t>
            </a:r>
          </a:p>
          <a:p>
            <a:pPr>
              <a:spcBef>
                <a:spcPts val="0"/>
              </a:spcBef>
              <a:spcAft>
                <a:spcPts val="0"/>
              </a:spcAft>
            </a:pPr>
            <a:r>
              <a:rPr lang="en-US" altLang="ko-KR" dirty="0"/>
              <a:t>public float </a:t>
            </a:r>
            <a:r>
              <a:rPr lang="en-US" altLang="ko-KR" dirty="0" err="1"/>
              <a:t>windSpeedZ</a:t>
            </a:r>
            <a:r>
              <a:rPr lang="en-US" altLang="ko-KR" dirty="0"/>
              <a:t>;</a:t>
            </a:r>
          </a:p>
          <a:p>
            <a:pPr>
              <a:spcBef>
                <a:spcPts val="0"/>
              </a:spcBef>
              <a:spcAft>
                <a:spcPts val="0"/>
              </a:spcAft>
            </a:pPr>
            <a:r>
              <a:rPr lang="en-US" altLang="ko-KR" dirty="0"/>
              <a:t>private float </a:t>
            </a:r>
            <a:r>
              <a:rPr lang="en-US" altLang="ko-KR" dirty="0" err="1"/>
              <a:t>lightCookieSize</a:t>
            </a:r>
            <a:r>
              <a:rPr lang="en-US" altLang="ko-KR" dirty="0"/>
              <a:t>;</a:t>
            </a:r>
          </a:p>
          <a:p>
            <a:pPr>
              <a:spcBef>
                <a:spcPts val="0"/>
              </a:spcBef>
              <a:spcAft>
                <a:spcPts val="0"/>
              </a:spcAft>
            </a:pPr>
            <a:r>
              <a:rPr lang="en-US" altLang="ko-KR" dirty="0"/>
              <a:t>private Vector3 </a:t>
            </a:r>
            <a:r>
              <a:rPr lang="en-US" altLang="ko-KR" dirty="0" err="1"/>
              <a:t>initPos</a:t>
            </a:r>
            <a:r>
              <a:rPr lang="en-US" altLang="ko-KR" dirty="0"/>
              <a:t>;</a:t>
            </a:r>
          </a:p>
          <a:p>
            <a:pPr>
              <a:spcBef>
                <a:spcPts val="0"/>
              </a:spcBef>
              <a:spcAft>
                <a:spcPts val="0"/>
              </a:spcAft>
            </a:pPr>
            <a:r>
              <a:rPr lang="en-US" altLang="ko-KR" dirty="0"/>
              <a:t>void Start(){</a:t>
            </a:r>
          </a:p>
          <a:p>
            <a:pPr>
              <a:spcBef>
                <a:spcPts val="0"/>
              </a:spcBef>
              <a:spcAft>
                <a:spcPts val="0"/>
              </a:spcAft>
            </a:pPr>
            <a:r>
              <a:rPr lang="en-US" altLang="ko-KR" dirty="0" err="1"/>
              <a:t>initPos</a:t>
            </a:r>
            <a:r>
              <a:rPr lang="en-US" altLang="ko-KR" dirty="0"/>
              <a:t> = </a:t>
            </a:r>
            <a:r>
              <a:rPr lang="en-US" altLang="ko-KR" dirty="0" err="1"/>
              <a:t>transform.position</a:t>
            </a:r>
            <a:r>
              <a:rPr lang="en-US" altLang="ko-KR" dirty="0"/>
              <a:t>;</a:t>
            </a:r>
          </a:p>
          <a:p>
            <a:pPr>
              <a:spcBef>
                <a:spcPts val="0"/>
              </a:spcBef>
              <a:spcAft>
                <a:spcPts val="0"/>
              </a:spcAft>
            </a:pPr>
            <a:r>
              <a:rPr lang="en-US" altLang="ko-KR" dirty="0" err="1"/>
              <a:t>lightCookieSize</a:t>
            </a:r>
            <a:r>
              <a:rPr lang="en-US" altLang="ko-KR" dirty="0"/>
              <a:t> = </a:t>
            </a:r>
            <a:r>
              <a:rPr lang="en-US" altLang="ko-KR" dirty="0" err="1"/>
              <a:t>GetComponent</a:t>
            </a:r>
            <a:r>
              <a:rPr lang="en-US" altLang="ko-KR" dirty="0"/>
              <a:t>&lt;Light&gt;().</a:t>
            </a:r>
            <a:r>
              <a:rPr lang="en-US" altLang="ko-KR" dirty="0" err="1"/>
              <a:t>cookieSize</a:t>
            </a:r>
            <a:r>
              <a:rPr lang="en-US" altLang="ko-KR" dirty="0"/>
              <a:t>;</a:t>
            </a:r>
          </a:p>
          <a:p>
            <a:pPr>
              <a:spcBef>
                <a:spcPts val="0"/>
              </a:spcBef>
              <a:spcAft>
                <a:spcPts val="0"/>
              </a:spcAft>
            </a:pPr>
            <a:r>
              <a:rPr lang="en-US" altLang="ko-KR" dirty="0"/>
              <a:t>}</a:t>
            </a:r>
          </a:p>
          <a:p>
            <a:pPr>
              <a:spcBef>
                <a:spcPts val="0"/>
              </a:spcBef>
              <a:spcAft>
                <a:spcPts val="0"/>
              </a:spcAft>
            </a:pPr>
            <a:r>
              <a:rPr lang="en-US" altLang="ko-KR" dirty="0"/>
              <a:t>void Update(){</a:t>
            </a:r>
          </a:p>
          <a:p>
            <a:pPr>
              <a:spcBef>
                <a:spcPts val="0"/>
              </a:spcBef>
              <a:spcAft>
                <a:spcPts val="0"/>
              </a:spcAft>
            </a:pPr>
            <a:r>
              <a:rPr lang="en-US" altLang="ko-KR" dirty="0"/>
              <a:t>Vector3 </a:t>
            </a:r>
            <a:r>
              <a:rPr lang="en-US" altLang="ko-KR" dirty="0" err="1"/>
              <a:t>pos</a:t>
            </a:r>
            <a:r>
              <a:rPr lang="en-US" altLang="ko-KR" dirty="0"/>
              <a:t> = </a:t>
            </a:r>
            <a:r>
              <a:rPr lang="en-US" altLang="ko-KR" dirty="0" err="1"/>
              <a:t>transform.position</a:t>
            </a:r>
            <a:r>
              <a:rPr lang="en-US" altLang="ko-KR" dirty="0"/>
              <a:t>;</a:t>
            </a:r>
          </a:p>
          <a:p>
            <a:pPr>
              <a:spcBef>
                <a:spcPts val="0"/>
              </a:spcBef>
              <a:spcAft>
                <a:spcPts val="0"/>
              </a:spcAft>
            </a:pPr>
            <a:r>
              <a:rPr lang="en-US" altLang="ko-KR" dirty="0"/>
              <a:t>float </a:t>
            </a:r>
            <a:r>
              <a:rPr lang="en-US" altLang="ko-KR" dirty="0" err="1"/>
              <a:t>xPos</a:t>
            </a:r>
            <a:r>
              <a:rPr lang="en-US" altLang="ko-KR" dirty="0"/>
              <a:t>= </a:t>
            </a:r>
            <a:r>
              <a:rPr lang="en-US" altLang="ko-KR" dirty="0" err="1"/>
              <a:t>Mathf.Abs</a:t>
            </a:r>
            <a:r>
              <a:rPr lang="en-US" altLang="ko-KR" dirty="0"/>
              <a:t> (</a:t>
            </a:r>
            <a:r>
              <a:rPr lang="en-US" altLang="ko-KR" dirty="0" err="1"/>
              <a:t>pos.x</a:t>
            </a:r>
            <a:r>
              <a:rPr lang="en-US" altLang="ko-KR" dirty="0"/>
              <a:t>);</a:t>
            </a:r>
          </a:p>
          <a:p>
            <a:pPr>
              <a:spcBef>
                <a:spcPts val="0"/>
              </a:spcBef>
              <a:spcAft>
                <a:spcPts val="0"/>
              </a:spcAft>
            </a:pPr>
            <a:r>
              <a:rPr lang="en-US" altLang="ko-KR" dirty="0"/>
              <a:t>float </a:t>
            </a:r>
            <a:r>
              <a:rPr lang="en-US" altLang="ko-KR" dirty="0" err="1"/>
              <a:t>zPos</a:t>
            </a:r>
            <a:r>
              <a:rPr lang="en-US" altLang="ko-KR" dirty="0"/>
              <a:t>= </a:t>
            </a:r>
            <a:r>
              <a:rPr lang="en-US" altLang="ko-KR" dirty="0" err="1"/>
              <a:t>Mathf.Abs</a:t>
            </a:r>
            <a:r>
              <a:rPr lang="en-US" altLang="ko-KR" dirty="0"/>
              <a:t> (</a:t>
            </a:r>
            <a:r>
              <a:rPr lang="en-US" altLang="ko-KR" dirty="0" err="1"/>
              <a:t>pos.z</a:t>
            </a:r>
            <a:r>
              <a:rPr lang="en-US" altLang="ko-KR" dirty="0"/>
              <a:t>);</a:t>
            </a:r>
          </a:p>
          <a:p>
            <a:pPr>
              <a:spcBef>
                <a:spcPts val="0"/>
              </a:spcBef>
              <a:spcAft>
                <a:spcPts val="0"/>
              </a:spcAft>
            </a:pPr>
            <a:r>
              <a:rPr lang="en-US" altLang="ko-KR" dirty="0"/>
              <a:t>float </a:t>
            </a:r>
            <a:r>
              <a:rPr lang="en-US" altLang="ko-KR" dirty="0" err="1"/>
              <a:t>xLimit</a:t>
            </a:r>
            <a:r>
              <a:rPr lang="en-US" altLang="ko-KR" dirty="0"/>
              <a:t> = </a:t>
            </a:r>
            <a:r>
              <a:rPr lang="en-US" altLang="ko-KR" dirty="0" err="1"/>
              <a:t>Mathf.Abs</a:t>
            </a:r>
            <a:r>
              <a:rPr lang="en-US" altLang="ko-KR" dirty="0"/>
              <a:t>(</a:t>
            </a:r>
            <a:r>
              <a:rPr lang="en-US" altLang="ko-KR" dirty="0" err="1"/>
              <a:t>initPos.x</a:t>
            </a:r>
            <a:r>
              <a:rPr lang="en-US" altLang="ko-KR" dirty="0"/>
              <a:t>) + </a:t>
            </a:r>
            <a:r>
              <a:rPr lang="en-US" altLang="ko-KR" dirty="0" err="1"/>
              <a:t>lightCookieSize</a:t>
            </a:r>
            <a:r>
              <a:rPr lang="en-US" altLang="ko-KR" dirty="0"/>
              <a:t>;</a:t>
            </a:r>
          </a:p>
          <a:p>
            <a:pPr>
              <a:spcBef>
                <a:spcPts val="0"/>
              </a:spcBef>
              <a:spcAft>
                <a:spcPts val="0"/>
              </a:spcAft>
            </a:pPr>
            <a:r>
              <a:rPr lang="en-US" altLang="ko-KR" dirty="0"/>
              <a:t>float </a:t>
            </a:r>
            <a:r>
              <a:rPr lang="en-US" altLang="ko-KR" dirty="0" err="1"/>
              <a:t>zLimit</a:t>
            </a:r>
            <a:r>
              <a:rPr lang="en-US" altLang="ko-KR" dirty="0"/>
              <a:t> = </a:t>
            </a:r>
            <a:r>
              <a:rPr lang="en-US" altLang="ko-KR" dirty="0" err="1"/>
              <a:t>Mathf.Abs</a:t>
            </a:r>
            <a:r>
              <a:rPr lang="en-US" altLang="ko-KR" dirty="0"/>
              <a:t>(</a:t>
            </a:r>
            <a:r>
              <a:rPr lang="en-US" altLang="ko-KR" dirty="0" err="1"/>
              <a:t>initPos.z</a:t>
            </a:r>
            <a:r>
              <a:rPr lang="en-US" altLang="ko-KR" dirty="0"/>
              <a:t>) + </a:t>
            </a:r>
            <a:r>
              <a:rPr lang="en-US" altLang="ko-KR" dirty="0" err="1"/>
              <a:t>lightCookieSize</a:t>
            </a:r>
            <a:r>
              <a:rPr lang="en-US" altLang="ko-KR" dirty="0"/>
              <a:t>;</a:t>
            </a:r>
          </a:p>
          <a:p>
            <a:pPr>
              <a:spcBef>
                <a:spcPts val="0"/>
              </a:spcBef>
              <a:spcAft>
                <a:spcPts val="0"/>
              </a:spcAft>
            </a:pPr>
            <a:r>
              <a:rPr lang="en-US" altLang="ko-KR" dirty="0"/>
              <a:t>if (</a:t>
            </a:r>
            <a:r>
              <a:rPr lang="en-US" altLang="ko-KR" dirty="0" err="1"/>
              <a:t>xPos</a:t>
            </a:r>
            <a:r>
              <a:rPr lang="en-US" altLang="ko-KR" dirty="0"/>
              <a:t> &gt;= </a:t>
            </a:r>
            <a:r>
              <a:rPr lang="en-US" altLang="ko-KR" dirty="0" err="1"/>
              <a:t>xLimit</a:t>
            </a:r>
            <a:r>
              <a:rPr lang="en-US" altLang="ko-KR" dirty="0"/>
              <a:t>)</a:t>
            </a:r>
          </a:p>
          <a:p>
            <a:pPr>
              <a:spcBef>
                <a:spcPts val="0"/>
              </a:spcBef>
              <a:spcAft>
                <a:spcPts val="0"/>
              </a:spcAft>
            </a:pPr>
            <a:r>
              <a:rPr lang="en-US" altLang="ko-KR" dirty="0" err="1"/>
              <a:t>pos.x</a:t>
            </a:r>
            <a:r>
              <a:rPr lang="en-US" altLang="ko-KR" dirty="0"/>
              <a:t> = </a:t>
            </a:r>
            <a:r>
              <a:rPr lang="en-US" altLang="ko-KR" dirty="0" err="1"/>
              <a:t>initPos.x</a:t>
            </a:r>
            <a:r>
              <a:rPr lang="en-US" altLang="ko-KR" dirty="0"/>
              <a:t>;</a:t>
            </a:r>
          </a:p>
          <a:p>
            <a:pPr>
              <a:spcBef>
                <a:spcPts val="0"/>
              </a:spcBef>
              <a:spcAft>
                <a:spcPts val="0"/>
              </a:spcAft>
            </a:pPr>
            <a:r>
              <a:rPr lang="en-US" altLang="ko-KR" dirty="0"/>
              <a:t>if (</a:t>
            </a:r>
            <a:r>
              <a:rPr lang="en-US" altLang="ko-KR" dirty="0" err="1"/>
              <a:t>zPos</a:t>
            </a:r>
            <a:r>
              <a:rPr lang="en-US" altLang="ko-KR" dirty="0"/>
              <a:t> &gt;= </a:t>
            </a:r>
            <a:r>
              <a:rPr lang="en-US" altLang="ko-KR" dirty="0" err="1"/>
              <a:t>zLimit</a:t>
            </a:r>
            <a:r>
              <a:rPr lang="en-US" altLang="ko-KR" dirty="0"/>
              <a:t>)</a:t>
            </a:r>
          </a:p>
          <a:p>
            <a:pPr>
              <a:spcBef>
                <a:spcPts val="0"/>
              </a:spcBef>
              <a:spcAft>
                <a:spcPts val="0"/>
              </a:spcAft>
            </a:pPr>
            <a:r>
              <a:rPr lang="en-US" altLang="ko-KR" dirty="0" err="1"/>
              <a:t>pos.z</a:t>
            </a:r>
            <a:r>
              <a:rPr lang="en-US" altLang="ko-KR" dirty="0"/>
              <a:t> = </a:t>
            </a:r>
            <a:r>
              <a:rPr lang="en-US" altLang="ko-KR" dirty="0" err="1"/>
              <a:t>initPos.z</a:t>
            </a:r>
            <a:r>
              <a:rPr lang="en-US" altLang="ko-KR" dirty="0"/>
              <a:t>;</a:t>
            </a:r>
          </a:p>
          <a:p>
            <a:pPr>
              <a:spcBef>
                <a:spcPts val="0"/>
              </a:spcBef>
              <a:spcAft>
                <a:spcPts val="0"/>
              </a:spcAft>
            </a:pPr>
            <a:r>
              <a:rPr lang="en-US" altLang="ko-KR" dirty="0" err="1"/>
              <a:t>transform.position</a:t>
            </a:r>
            <a:r>
              <a:rPr lang="en-US" altLang="ko-KR" dirty="0"/>
              <a:t> = </a:t>
            </a:r>
            <a:r>
              <a:rPr lang="en-US" altLang="ko-KR" dirty="0" err="1"/>
              <a:t>pos</a:t>
            </a:r>
            <a:r>
              <a:rPr lang="en-US" altLang="ko-KR" dirty="0"/>
              <a:t>;</a:t>
            </a:r>
          </a:p>
          <a:p>
            <a:pPr>
              <a:spcBef>
                <a:spcPts val="0"/>
              </a:spcBef>
              <a:spcAft>
                <a:spcPts val="0"/>
              </a:spcAft>
            </a:pPr>
            <a:r>
              <a:rPr lang="en-US" altLang="ko-KR" dirty="0"/>
              <a:t>float </a:t>
            </a:r>
            <a:r>
              <a:rPr lang="en-US" altLang="ko-KR" dirty="0" err="1"/>
              <a:t>windX</a:t>
            </a:r>
            <a:r>
              <a:rPr lang="en-US" altLang="ko-KR" dirty="0"/>
              <a:t> = </a:t>
            </a:r>
            <a:r>
              <a:rPr lang="en-US" altLang="ko-KR" dirty="0" err="1"/>
              <a:t>Time.deltaTime</a:t>
            </a:r>
            <a:r>
              <a:rPr lang="en-US" altLang="ko-KR" dirty="0"/>
              <a:t> * </a:t>
            </a:r>
            <a:r>
              <a:rPr lang="en-US" altLang="ko-KR" dirty="0" err="1"/>
              <a:t>windSpeedX</a:t>
            </a:r>
            <a:r>
              <a:rPr lang="en-US" altLang="ko-KR" dirty="0"/>
              <a:t>;</a:t>
            </a:r>
          </a:p>
          <a:p>
            <a:pPr>
              <a:spcBef>
                <a:spcPts val="0"/>
              </a:spcBef>
              <a:spcAft>
                <a:spcPts val="0"/>
              </a:spcAft>
            </a:pPr>
            <a:r>
              <a:rPr lang="en-US" altLang="ko-KR" dirty="0"/>
              <a:t>float </a:t>
            </a:r>
            <a:r>
              <a:rPr lang="en-US" altLang="ko-KR" dirty="0" err="1"/>
              <a:t>windZ</a:t>
            </a:r>
            <a:r>
              <a:rPr lang="en-US" altLang="ko-KR" dirty="0"/>
              <a:t> = </a:t>
            </a:r>
            <a:r>
              <a:rPr lang="en-US" altLang="ko-KR" dirty="0" err="1"/>
              <a:t>Time.deltaTime</a:t>
            </a:r>
            <a:r>
              <a:rPr lang="en-US" altLang="ko-KR" dirty="0"/>
              <a:t> * </a:t>
            </a:r>
            <a:r>
              <a:rPr lang="en-US" altLang="ko-KR" dirty="0" err="1"/>
              <a:t>windSpeedZ</a:t>
            </a:r>
            <a:r>
              <a:rPr lang="en-US" altLang="ko-KR" dirty="0"/>
              <a:t>;</a:t>
            </a:r>
          </a:p>
          <a:p>
            <a:pPr>
              <a:spcBef>
                <a:spcPts val="0"/>
              </a:spcBef>
              <a:spcAft>
                <a:spcPts val="0"/>
              </a:spcAft>
            </a:pPr>
            <a:r>
              <a:rPr lang="en-US" altLang="ko-KR" dirty="0" err="1"/>
              <a:t>transform.Translate</a:t>
            </a:r>
            <a:r>
              <a:rPr lang="en-US" altLang="ko-KR" dirty="0"/>
              <a:t>(</a:t>
            </a:r>
            <a:r>
              <a:rPr lang="en-US" altLang="ko-KR" dirty="0" err="1"/>
              <a:t>windX</a:t>
            </a:r>
            <a:r>
              <a:rPr lang="en-US" altLang="ko-KR" dirty="0"/>
              <a:t>, 0, </a:t>
            </a:r>
            <a:r>
              <a:rPr lang="en-US" altLang="ko-KR" dirty="0" err="1"/>
              <a:t>windZ</a:t>
            </a:r>
            <a:r>
              <a:rPr lang="en-US" altLang="ko-KR" dirty="0"/>
              <a:t>, </a:t>
            </a:r>
            <a:r>
              <a:rPr lang="en-US" altLang="ko-KR" dirty="0" err="1"/>
              <a:t>Space.World</a:t>
            </a:r>
            <a:r>
              <a:rPr lang="en-US" altLang="ko-KR" dirty="0"/>
              <a:t>);</a:t>
            </a:r>
          </a:p>
          <a:p>
            <a:pPr>
              <a:spcBef>
                <a:spcPts val="0"/>
              </a:spcBef>
              <a:spcAft>
                <a:spcPts val="0"/>
              </a:spcAft>
            </a:pPr>
            <a:r>
              <a:rPr lang="en-US" altLang="ko-KR" dirty="0"/>
              <a:t>}</a:t>
            </a:r>
          </a:p>
          <a:p>
            <a:pPr>
              <a:spcBef>
                <a:spcPts val="0"/>
              </a:spcBef>
              <a:spcAft>
                <a:spcPts val="0"/>
              </a:spcAft>
            </a:pPr>
            <a:r>
              <a:rPr lang="en-US" altLang="ko-KR" dirty="0"/>
              <a:t>}</a:t>
            </a:r>
            <a:endParaRPr lang="ko-KR" altLang="en-US" dirty="0"/>
          </a:p>
        </p:txBody>
      </p:sp>
    </p:spTree>
    <p:extLst>
      <p:ext uri="{BB962C8B-B14F-4D97-AF65-F5344CB8AC3E}">
        <p14:creationId xmlns:p14="http://schemas.microsoft.com/office/powerpoint/2010/main" val="23256720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ko-KR" dirty="0"/>
              <a:t>Using lights and cookie textures to simulate a cloudy day</a:t>
            </a:r>
            <a:endParaRPr lang="ko-KR" altLang="en-US" dirty="0"/>
          </a:p>
        </p:txBody>
      </p:sp>
      <p:sp>
        <p:nvSpPr>
          <p:cNvPr id="3" name="Content Placeholder 2"/>
          <p:cNvSpPr>
            <a:spLocks noGrp="1"/>
          </p:cNvSpPr>
          <p:nvPr>
            <p:ph sz="half" idx="1"/>
          </p:nvPr>
        </p:nvSpPr>
        <p:spPr/>
        <p:txBody>
          <a:bodyPr>
            <a:normAutofit/>
          </a:bodyPr>
          <a:lstStyle/>
          <a:p>
            <a:r>
              <a:rPr lang="en-US" altLang="ko-KR" dirty="0"/>
              <a:t>17. </a:t>
            </a:r>
            <a:r>
              <a:rPr lang="en-US" altLang="ko-KR" dirty="0">
                <a:solidFill>
                  <a:srgbClr val="FF0000"/>
                </a:solidFill>
              </a:rPr>
              <a:t>Select</a:t>
            </a:r>
            <a:r>
              <a:rPr lang="en-US" altLang="ko-KR" dirty="0"/>
              <a:t> the Directional Light. </a:t>
            </a:r>
          </a:p>
          <a:p>
            <a:r>
              <a:rPr lang="en-US" altLang="ko-KR" dirty="0"/>
              <a:t>In the </a:t>
            </a:r>
            <a:r>
              <a:rPr lang="en-US" altLang="ko-KR" b="1" dirty="0"/>
              <a:t>Inspector</a:t>
            </a:r>
            <a:r>
              <a:rPr lang="en-US" altLang="ko-KR" dirty="0"/>
              <a:t> view, </a:t>
            </a:r>
          </a:p>
          <a:p>
            <a:pPr lvl="1"/>
            <a:r>
              <a:rPr lang="en-US" altLang="ko-KR" dirty="0">
                <a:solidFill>
                  <a:srgbClr val="FF0000"/>
                </a:solidFill>
              </a:rPr>
              <a:t>change</a:t>
            </a:r>
            <a:r>
              <a:rPr lang="en-US" altLang="ko-KR" dirty="0"/>
              <a:t> the </a:t>
            </a:r>
            <a:r>
              <a:rPr lang="en-US" altLang="ko-KR" dirty="0">
                <a:solidFill>
                  <a:srgbClr val="0070C0"/>
                </a:solidFill>
              </a:rPr>
              <a:t>parameters</a:t>
            </a:r>
          </a:p>
          <a:p>
            <a:pPr lvl="2"/>
            <a:r>
              <a:rPr lang="en-US" altLang="ko-KR" dirty="0">
                <a:solidFill>
                  <a:srgbClr val="0070C0"/>
                </a:solidFill>
              </a:rPr>
              <a:t>Wind Speed X </a:t>
            </a:r>
            <a:r>
              <a:rPr lang="en-US" altLang="ko-KR" dirty="0"/>
              <a:t>and </a:t>
            </a:r>
          </a:p>
          <a:p>
            <a:pPr lvl="2"/>
            <a:r>
              <a:rPr lang="en-US" altLang="ko-KR" dirty="0">
                <a:solidFill>
                  <a:srgbClr val="0070C0"/>
                </a:solidFill>
              </a:rPr>
              <a:t>Wind</a:t>
            </a:r>
            <a:r>
              <a:rPr lang="en-US" altLang="ko-KR" dirty="0"/>
              <a:t> </a:t>
            </a:r>
            <a:r>
              <a:rPr lang="en-US" altLang="ko-KR" dirty="0">
                <a:solidFill>
                  <a:srgbClr val="0070C0"/>
                </a:solidFill>
              </a:rPr>
              <a:t>Speed</a:t>
            </a:r>
            <a:r>
              <a:rPr lang="en-US" altLang="ko-KR" dirty="0"/>
              <a:t> </a:t>
            </a:r>
            <a:r>
              <a:rPr lang="en-US" altLang="ko-KR" dirty="0">
                <a:solidFill>
                  <a:srgbClr val="0070C0"/>
                </a:solidFill>
              </a:rPr>
              <a:t>Z</a:t>
            </a:r>
            <a:r>
              <a:rPr lang="en-US" altLang="ko-KR" dirty="0"/>
              <a:t> to </a:t>
            </a:r>
            <a:r>
              <a:rPr lang="en-US" altLang="ko-KR" dirty="0">
                <a:solidFill>
                  <a:srgbClr val="00B050"/>
                </a:solidFill>
              </a:rPr>
              <a:t>20</a:t>
            </a:r>
            <a:r>
              <a:rPr lang="en-US" altLang="ko-KR" dirty="0"/>
              <a:t>.</a:t>
            </a:r>
          </a:p>
          <a:p>
            <a:endParaRPr lang="en-US" altLang="ko-KR" dirty="0"/>
          </a:p>
          <a:p>
            <a:endParaRPr lang="en-US" altLang="ko-KR" dirty="0"/>
          </a:p>
          <a:p>
            <a:endParaRPr lang="en-US" altLang="ko-KR" dirty="0"/>
          </a:p>
          <a:p>
            <a:endParaRPr lang="en-US" altLang="ko-KR" dirty="0"/>
          </a:p>
          <a:p>
            <a:r>
              <a:rPr lang="en-US" altLang="ko-KR" dirty="0">
                <a:solidFill>
                  <a:srgbClr val="FF0000"/>
                </a:solidFill>
              </a:rPr>
              <a:t>Play the scene</a:t>
            </a:r>
            <a:endParaRPr lang="ko-KR" altLang="en-US" dirty="0">
              <a:solidFill>
                <a:srgbClr val="FF0000"/>
              </a:solidFill>
            </a:endParaRPr>
          </a:p>
        </p:txBody>
      </p:sp>
      <p:pic>
        <p:nvPicPr>
          <p:cNvPr id="6" name="Content Placeholder 5"/>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4664075" y="2006600"/>
            <a:ext cx="3702050" cy="3702050"/>
          </a:xfrm>
        </p:spPr>
      </p:pic>
      <p:pic>
        <p:nvPicPr>
          <p:cNvPr id="5" name="Picture 4"/>
          <p:cNvPicPr>
            <a:picLocks noChangeAspect="1"/>
          </p:cNvPicPr>
          <p:nvPr/>
        </p:nvPicPr>
        <p:blipFill>
          <a:blip r:embed="rId3"/>
          <a:stretch>
            <a:fillRect/>
          </a:stretch>
        </p:blipFill>
        <p:spPr>
          <a:xfrm>
            <a:off x="685800" y="3857414"/>
            <a:ext cx="3750904" cy="985086"/>
          </a:xfrm>
          <a:prstGeom prst="rect">
            <a:avLst/>
          </a:prstGeom>
        </p:spPr>
      </p:pic>
      <p:pic>
        <p:nvPicPr>
          <p:cNvPr id="7" name="Picture 6">
            <a:extLst>
              <a:ext uri="{FF2B5EF4-FFF2-40B4-BE49-F238E27FC236}">
                <a16:creationId xmlns:a16="http://schemas.microsoft.com/office/drawing/2014/main" id="{4741411A-4F75-40FD-8F48-94104F4C495C}"/>
              </a:ext>
            </a:extLst>
          </p:cNvPr>
          <p:cNvPicPr>
            <a:picLocks noChangeAspect="1"/>
          </p:cNvPicPr>
          <p:nvPr/>
        </p:nvPicPr>
        <p:blipFill>
          <a:blip r:embed="rId4"/>
          <a:stretch>
            <a:fillRect/>
          </a:stretch>
        </p:blipFill>
        <p:spPr>
          <a:xfrm>
            <a:off x="8668069" y="0"/>
            <a:ext cx="475931" cy="475931"/>
          </a:xfrm>
          <a:prstGeom prst="rect">
            <a:avLst/>
          </a:prstGeom>
        </p:spPr>
      </p:pic>
    </p:spTree>
    <p:extLst>
      <p:ext uri="{BB962C8B-B14F-4D97-AF65-F5344CB8AC3E}">
        <p14:creationId xmlns:p14="http://schemas.microsoft.com/office/powerpoint/2010/main" val="8519288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altLang="ko-KR" dirty="0"/>
              <a:t>Using lights and cookie textures to simulate a cloudy day</a:t>
            </a:r>
            <a:endParaRPr lang="ko-KR" altLang="en-US"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19086" y="1860777"/>
            <a:ext cx="4718730" cy="4718730"/>
          </a:xfrm>
        </p:spPr>
      </p:pic>
      <p:pic>
        <p:nvPicPr>
          <p:cNvPr id="4" name="Picture 3">
            <a:extLst>
              <a:ext uri="{FF2B5EF4-FFF2-40B4-BE49-F238E27FC236}">
                <a16:creationId xmlns:a16="http://schemas.microsoft.com/office/drawing/2014/main" id="{6EF111E6-8E03-40CC-91FA-F064941F504B}"/>
              </a:ext>
            </a:extLst>
          </p:cNvPr>
          <p:cNvPicPr>
            <a:picLocks noChangeAspect="1"/>
          </p:cNvPicPr>
          <p:nvPr/>
        </p:nvPicPr>
        <p:blipFill>
          <a:blip r:embed="rId3"/>
          <a:stretch>
            <a:fillRect/>
          </a:stretch>
        </p:blipFill>
        <p:spPr>
          <a:xfrm>
            <a:off x="8668069" y="0"/>
            <a:ext cx="475931" cy="475931"/>
          </a:xfrm>
          <a:prstGeom prst="rect">
            <a:avLst/>
          </a:prstGeom>
        </p:spPr>
      </p:pic>
    </p:spTree>
    <p:extLst>
      <p:ext uri="{BB962C8B-B14F-4D97-AF65-F5344CB8AC3E}">
        <p14:creationId xmlns:p14="http://schemas.microsoft.com/office/powerpoint/2010/main" val="26246379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ko-KR" dirty="0"/>
              <a:t>Using lights and cookie textures to simulate a cloudy day</a:t>
            </a:r>
            <a:endParaRPr lang="ko-KR" altLang="en-US" dirty="0"/>
          </a:p>
        </p:txBody>
      </p:sp>
      <p:sp>
        <p:nvSpPr>
          <p:cNvPr id="5" name="Content Placeholder 4"/>
          <p:cNvSpPr>
            <a:spLocks noGrp="1"/>
          </p:cNvSpPr>
          <p:nvPr>
            <p:ph idx="1"/>
          </p:nvPr>
        </p:nvSpPr>
        <p:spPr/>
        <p:txBody>
          <a:bodyPr>
            <a:noAutofit/>
          </a:bodyPr>
          <a:lstStyle/>
          <a:p>
            <a:r>
              <a:rPr lang="en-US" altLang="ko-KR" sz="2400" dirty="0"/>
              <a:t>With the script, </a:t>
            </a:r>
          </a:p>
          <a:p>
            <a:pPr lvl="1"/>
            <a:r>
              <a:rPr lang="en-US" altLang="ko-KR" sz="2200" dirty="0">
                <a:solidFill>
                  <a:srgbClr val="0070C0"/>
                </a:solidFill>
              </a:rPr>
              <a:t>we are telling the Directional Light to move across the </a:t>
            </a:r>
            <a:r>
              <a:rPr lang="en-US" altLang="ko-KR" sz="2200" i="1" dirty="0">
                <a:solidFill>
                  <a:srgbClr val="0070C0"/>
                </a:solidFill>
              </a:rPr>
              <a:t>X </a:t>
            </a:r>
            <a:r>
              <a:rPr lang="en-US" altLang="ko-KR" sz="2200" dirty="0">
                <a:solidFill>
                  <a:srgbClr val="0070C0"/>
                </a:solidFill>
              </a:rPr>
              <a:t>and </a:t>
            </a:r>
            <a:r>
              <a:rPr lang="en-US" altLang="ko-KR" sz="2200" i="1" dirty="0">
                <a:solidFill>
                  <a:srgbClr val="0070C0"/>
                </a:solidFill>
              </a:rPr>
              <a:t>Z </a:t>
            </a:r>
            <a:r>
              <a:rPr lang="en-US" altLang="ko-KR" sz="2200" dirty="0">
                <a:solidFill>
                  <a:srgbClr val="0070C0"/>
                </a:solidFill>
              </a:rPr>
              <a:t>axis</a:t>
            </a:r>
            <a:r>
              <a:rPr lang="en-US" altLang="ko-KR" sz="2200" dirty="0"/>
              <a:t>, </a:t>
            </a:r>
          </a:p>
          <a:p>
            <a:pPr lvl="1"/>
            <a:r>
              <a:rPr lang="en-US" altLang="ko-KR" sz="2200" dirty="0"/>
              <a:t>causing the Light Cookie texture to be displaced as well. </a:t>
            </a:r>
          </a:p>
          <a:p>
            <a:r>
              <a:rPr lang="en-US" altLang="ko-KR" sz="2400" dirty="0"/>
              <a:t>Also, we </a:t>
            </a:r>
            <a:r>
              <a:rPr lang="en-US" altLang="ko-KR" sz="2400" dirty="0">
                <a:solidFill>
                  <a:srgbClr val="FF0000"/>
                </a:solidFill>
              </a:rPr>
              <a:t>reset</a:t>
            </a:r>
            <a:r>
              <a:rPr lang="en-US" altLang="ko-KR" sz="2400" dirty="0">
                <a:solidFill>
                  <a:srgbClr val="0070C0"/>
                </a:solidFill>
              </a:rPr>
              <a:t> the light object to its original position </a:t>
            </a:r>
          </a:p>
          <a:p>
            <a:pPr lvl="1"/>
            <a:r>
              <a:rPr lang="en-US" altLang="ko-KR" sz="2200" dirty="0">
                <a:solidFill>
                  <a:srgbClr val="0070C0"/>
                </a:solidFill>
              </a:rPr>
              <a:t>whenever it traveled a distance that was either equal to or greater than the </a:t>
            </a:r>
            <a:r>
              <a:rPr lang="en-US" altLang="ko-KR" sz="2200" b="1" i="1" dirty="0">
                <a:solidFill>
                  <a:srgbClr val="0070C0"/>
                </a:solidFill>
              </a:rPr>
              <a:t>Light Cookie </a:t>
            </a:r>
            <a:r>
              <a:rPr lang="en-US" altLang="ko-KR" sz="2200" dirty="0">
                <a:solidFill>
                  <a:srgbClr val="0070C0"/>
                </a:solidFill>
              </a:rPr>
              <a:t>Size</a:t>
            </a:r>
            <a:r>
              <a:rPr lang="en-US" altLang="ko-KR" sz="2200" dirty="0"/>
              <a:t>. </a:t>
            </a:r>
          </a:p>
          <a:p>
            <a:r>
              <a:rPr lang="en-US" altLang="ko-KR" sz="2400" dirty="0"/>
              <a:t>The </a:t>
            </a:r>
            <a:r>
              <a:rPr lang="en-US" altLang="ko-KR" sz="2400" dirty="0">
                <a:solidFill>
                  <a:srgbClr val="0070C0"/>
                </a:solidFill>
              </a:rPr>
              <a:t>light position </a:t>
            </a:r>
            <a:r>
              <a:rPr lang="en-US" altLang="ko-KR" sz="2400" dirty="0">
                <a:solidFill>
                  <a:srgbClr val="FF0000"/>
                </a:solidFill>
              </a:rPr>
              <a:t>must be </a:t>
            </a:r>
            <a:r>
              <a:rPr lang="en-US" altLang="ko-KR" sz="2400" dirty="0">
                <a:solidFill>
                  <a:srgbClr val="0070C0"/>
                </a:solidFill>
              </a:rPr>
              <a:t>reset </a:t>
            </a:r>
            <a:r>
              <a:rPr lang="en-US" altLang="ko-KR" sz="2400" dirty="0"/>
              <a:t>to </a:t>
            </a:r>
            <a:r>
              <a:rPr lang="en-US" altLang="ko-KR" sz="2400" i="1" dirty="0">
                <a:solidFill>
                  <a:srgbClr val="00B050"/>
                </a:solidFill>
              </a:rPr>
              <a:t>prevent it from traveling too far, causing problems in real-time render and lighting</a:t>
            </a:r>
            <a:r>
              <a:rPr lang="en-US" altLang="ko-KR" sz="2400" dirty="0"/>
              <a:t>. </a:t>
            </a:r>
          </a:p>
          <a:p>
            <a:r>
              <a:rPr lang="en-US" altLang="ko-KR" sz="2400" dirty="0"/>
              <a:t>The Light Cookie Size parameter is used to ensure a smooth transition.</a:t>
            </a:r>
            <a:endParaRPr lang="ko-KR" altLang="en-US" sz="2400" dirty="0"/>
          </a:p>
        </p:txBody>
      </p:sp>
    </p:spTree>
    <p:extLst>
      <p:ext uri="{BB962C8B-B14F-4D97-AF65-F5344CB8AC3E}">
        <p14:creationId xmlns:p14="http://schemas.microsoft.com/office/powerpoint/2010/main" val="20684193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ko-KR" dirty="0"/>
              <a:t>Using lights and cookie textures to simulate a cloudy day</a:t>
            </a:r>
            <a:endParaRPr lang="ko-KR" altLang="en-US" dirty="0"/>
          </a:p>
        </p:txBody>
      </p:sp>
      <p:sp>
        <p:nvSpPr>
          <p:cNvPr id="5" name="Content Placeholder 4"/>
          <p:cNvSpPr>
            <a:spLocks noGrp="1"/>
          </p:cNvSpPr>
          <p:nvPr>
            <p:ph idx="1"/>
          </p:nvPr>
        </p:nvSpPr>
        <p:spPr/>
        <p:txBody>
          <a:bodyPr>
            <a:noAutofit/>
          </a:bodyPr>
          <a:lstStyle/>
          <a:p>
            <a:r>
              <a:rPr lang="en-US" altLang="ko-KR" sz="2800" dirty="0"/>
              <a:t>The reason we are not enabling shadows is because </a:t>
            </a:r>
          </a:p>
          <a:p>
            <a:pPr lvl="1"/>
            <a:r>
              <a:rPr lang="en-US" altLang="ko-KR" sz="2600" dirty="0"/>
              <a:t>the light angle for the </a:t>
            </a:r>
            <a:r>
              <a:rPr lang="en-US" altLang="ko-KR" sz="2600" i="1" dirty="0"/>
              <a:t>X </a:t>
            </a:r>
            <a:r>
              <a:rPr lang="en-US" altLang="ko-KR" sz="2600" dirty="0"/>
              <a:t>axis must be 90 </a:t>
            </a:r>
            <a:r>
              <a:rPr lang="en-US" altLang="ko-KR" sz="2800" dirty="0"/>
              <a:t>degrees</a:t>
            </a:r>
          </a:p>
          <a:p>
            <a:pPr lvl="1"/>
            <a:r>
              <a:rPr lang="en-US" altLang="ko-KR" sz="2800" dirty="0"/>
              <a:t>(or there will be a noticeable gap when the light resets to the original position). </a:t>
            </a:r>
          </a:p>
          <a:p>
            <a:r>
              <a:rPr lang="en-US" altLang="ko-KR" sz="3000" dirty="0"/>
              <a:t>If you </a:t>
            </a:r>
            <a:r>
              <a:rPr lang="en-US" altLang="ko-KR" sz="2800" dirty="0"/>
              <a:t>want </a:t>
            </a:r>
            <a:r>
              <a:rPr lang="en-US" altLang="ko-KR" sz="2800" b="1" dirty="0"/>
              <a:t>dynamic</a:t>
            </a:r>
            <a:r>
              <a:rPr lang="en-US" altLang="ko-KR" sz="2800" dirty="0"/>
              <a:t> shadows in your scene, </a:t>
            </a:r>
          </a:p>
          <a:p>
            <a:pPr lvl="1"/>
            <a:r>
              <a:rPr lang="en-US" altLang="ko-KR" sz="2600" dirty="0"/>
              <a:t>need to add a second </a:t>
            </a:r>
            <a:r>
              <a:rPr lang="en-US" altLang="ko-KR" sz="2600" b="1" dirty="0"/>
              <a:t>Directional Light</a:t>
            </a:r>
            <a:r>
              <a:rPr lang="en-US" altLang="ko-KR" sz="2600" dirty="0"/>
              <a:t>.</a:t>
            </a:r>
            <a:endParaRPr lang="ko-KR" altLang="en-US" sz="3000" dirty="0"/>
          </a:p>
        </p:txBody>
      </p:sp>
    </p:spTree>
    <p:extLst>
      <p:ext uri="{BB962C8B-B14F-4D97-AF65-F5344CB8AC3E}">
        <p14:creationId xmlns:p14="http://schemas.microsoft.com/office/powerpoint/2010/main" val="25097674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r>
              <a:rPr lang="en-US" altLang="ko-KR" sz="5400" b="1" dirty="0"/>
              <a:t>Mini-project 10-2: </a:t>
            </a:r>
            <a:br>
              <a:rPr lang="en-US" altLang="ko-KR" sz="5400" b="1" dirty="0"/>
            </a:br>
            <a:r>
              <a:rPr lang="en-US" altLang="ko-KR" sz="5400" dirty="0"/>
              <a:t>Adding a custom Reflection map to a scene</a:t>
            </a:r>
            <a:endParaRPr lang="ko-KR" altLang="en-US" sz="5400" dirty="0"/>
          </a:p>
        </p:txBody>
      </p:sp>
      <p:sp>
        <p:nvSpPr>
          <p:cNvPr id="5" name="Text Placeholder 4"/>
          <p:cNvSpPr>
            <a:spLocks noGrp="1"/>
          </p:cNvSpPr>
          <p:nvPr>
            <p:ph type="body" idx="1"/>
          </p:nvPr>
        </p:nvSpPr>
        <p:spPr/>
        <p:txBody>
          <a:bodyPr/>
          <a:lstStyle/>
          <a:p>
            <a:endParaRPr lang="ko-KR" altLang="en-US"/>
          </a:p>
        </p:txBody>
      </p:sp>
    </p:spTree>
    <p:extLst>
      <p:ext uri="{BB962C8B-B14F-4D97-AF65-F5344CB8AC3E}">
        <p14:creationId xmlns:p14="http://schemas.microsoft.com/office/powerpoint/2010/main" val="6267904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ko-KR" dirty="0"/>
              <a:t>Lights and Effects</a:t>
            </a:r>
            <a:endParaRPr lang="ko-KR" altLang="en-US" dirty="0"/>
          </a:p>
        </p:txBody>
      </p:sp>
      <p:sp>
        <p:nvSpPr>
          <p:cNvPr id="5" name="Content Placeholder 4"/>
          <p:cNvSpPr>
            <a:spLocks noGrp="1"/>
          </p:cNvSpPr>
          <p:nvPr>
            <p:ph idx="1"/>
          </p:nvPr>
        </p:nvSpPr>
        <p:spPr/>
        <p:txBody>
          <a:bodyPr>
            <a:normAutofit/>
          </a:bodyPr>
          <a:lstStyle/>
          <a:p>
            <a:r>
              <a:rPr lang="en-US" altLang="ko-KR" sz="2800" dirty="0"/>
              <a:t>In this topic, we will cover:</a:t>
            </a:r>
          </a:p>
          <a:p>
            <a:pPr marL="658368" lvl="1" indent="-457200">
              <a:buFont typeface="+mj-lt"/>
              <a:buAutoNum type="arabicPeriod"/>
            </a:pPr>
            <a:r>
              <a:rPr lang="en-US" altLang="ko-KR" sz="2400" dirty="0"/>
              <a:t>Using lights and cookie textures to simulate a cloudy day</a:t>
            </a:r>
          </a:p>
          <a:p>
            <a:pPr marL="658368" lvl="1" indent="-457200">
              <a:buFont typeface="+mj-lt"/>
              <a:buAutoNum type="arabicPeriod"/>
            </a:pPr>
            <a:r>
              <a:rPr lang="en-US" altLang="ko-KR" sz="2400" dirty="0"/>
              <a:t>Adding a custom Reflection map to a scene</a:t>
            </a:r>
          </a:p>
          <a:p>
            <a:pPr marL="658368" lvl="1" indent="-457200">
              <a:buFont typeface="+mj-lt"/>
              <a:buAutoNum type="arabicPeriod"/>
            </a:pPr>
            <a:r>
              <a:rPr lang="en-US" altLang="ko-KR" sz="2400" dirty="0"/>
              <a:t>Creating a laser aim with Projector and Line Renderer</a:t>
            </a:r>
          </a:p>
        </p:txBody>
      </p:sp>
    </p:spTree>
    <p:extLst>
      <p:ext uri="{BB962C8B-B14F-4D97-AF65-F5344CB8AC3E}">
        <p14:creationId xmlns:p14="http://schemas.microsoft.com/office/powerpoint/2010/main" val="20512158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ko-KR" dirty="0"/>
              <a:t>Adding a custom Reflection map to a scene</a:t>
            </a:r>
            <a:endParaRPr lang="ko-KR" altLang="en-US" dirty="0"/>
          </a:p>
        </p:txBody>
      </p:sp>
      <p:sp>
        <p:nvSpPr>
          <p:cNvPr id="2" name="Content Placeholder 1"/>
          <p:cNvSpPr>
            <a:spLocks noGrp="1"/>
          </p:cNvSpPr>
          <p:nvPr>
            <p:ph idx="1"/>
          </p:nvPr>
        </p:nvSpPr>
        <p:spPr>
          <a:xfrm>
            <a:off x="822959" y="1845733"/>
            <a:ext cx="7543801" cy="4511523"/>
          </a:xfrm>
        </p:spPr>
        <p:txBody>
          <a:bodyPr>
            <a:normAutofit lnSpcReduction="10000"/>
          </a:bodyPr>
          <a:lstStyle/>
          <a:p>
            <a:r>
              <a:rPr lang="en-US" altLang="ko-KR" sz="2400" dirty="0"/>
              <a:t>Whereas Unity </a:t>
            </a:r>
            <a:r>
              <a:rPr lang="en-US" altLang="ko-KR" sz="2400" b="1" dirty="0"/>
              <a:t>Legacy </a:t>
            </a:r>
            <a:r>
              <a:rPr lang="en-US" altLang="ko-KR" sz="2400" b="1" dirty="0" err="1"/>
              <a:t>Shaders</a:t>
            </a:r>
            <a:r>
              <a:rPr lang="en-US" altLang="ko-KR" sz="2400" b="1" dirty="0"/>
              <a:t> </a:t>
            </a:r>
            <a:r>
              <a:rPr lang="en-US" altLang="ko-KR" sz="2400" dirty="0"/>
              <a:t>use individual Reflection </a:t>
            </a:r>
            <a:r>
              <a:rPr lang="en-US" altLang="ko-KR" sz="2400" i="1" dirty="0" err="1">
                <a:solidFill>
                  <a:srgbClr val="00B050"/>
                </a:solidFill>
              </a:rPr>
              <a:t>Cubemaps</a:t>
            </a:r>
            <a:r>
              <a:rPr lang="en-US" altLang="ko-KR" sz="2400" dirty="0"/>
              <a:t> per material, </a:t>
            </a:r>
          </a:p>
          <a:p>
            <a:pPr lvl="1"/>
            <a:r>
              <a:rPr lang="en-US" altLang="ko-KR" sz="2200" dirty="0"/>
              <a:t>the new </a:t>
            </a:r>
            <a:r>
              <a:rPr lang="en-US" altLang="ko-KR" sz="2200" b="1" dirty="0"/>
              <a:t>Standard </a:t>
            </a:r>
            <a:r>
              <a:rPr lang="en-US" altLang="ko-KR" sz="2200" b="1" dirty="0" err="1"/>
              <a:t>Shader</a:t>
            </a:r>
            <a:r>
              <a:rPr lang="en-US" altLang="ko-KR" sz="2200" b="1" dirty="0"/>
              <a:t> </a:t>
            </a:r>
            <a:r>
              <a:rPr lang="en-US" altLang="ko-KR" sz="2200" dirty="0"/>
              <a:t>gets its reflection from the scene's </a:t>
            </a:r>
            <a:r>
              <a:rPr lang="en-US" altLang="ko-KR" sz="2200" b="1" i="1" dirty="0"/>
              <a:t>Reflection Source</a:t>
            </a:r>
            <a:r>
              <a:rPr lang="en-US" altLang="ko-KR" sz="2200" dirty="0"/>
              <a:t>, as configured in the Scene section of the Lighting window. </a:t>
            </a:r>
          </a:p>
          <a:p>
            <a:endParaRPr lang="en-US" altLang="ko-KR" sz="2400" dirty="0"/>
          </a:p>
          <a:p>
            <a:r>
              <a:rPr lang="en-US" altLang="ko-KR" sz="2400" dirty="0">
                <a:solidFill>
                  <a:srgbClr val="0070C0"/>
                </a:solidFill>
              </a:rPr>
              <a:t>The level of reflectiveness for each material is now given by its Metallic value or Specular value</a:t>
            </a:r>
            <a:r>
              <a:rPr lang="en-US" altLang="ko-KR" sz="2400" dirty="0"/>
              <a:t> (for materials using Specular setup). </a:t>
            </a:r>
          </a:p>
          <a:p>
            <a:r>
              <a:rPr lang="en-US" altLang="ko-KR" sz="2400" dirty="0"/>
              <a:t>This new method can be a </a:t>
            </a:r>
            <a:r>
              <a:rPr lang="en-US" altLang="ko-KR" sz="2400" i="1" dirty="0"/>
              <a:t>real </a:t>
            </a:r>
            <a:r>
              <a:rPr lang="en-US" altLang="ko-KR" sz="2400" dirty="0"/>
              <a:t>time saver, </a:t>
            </a:r>
          </a:p>
          <a:p>
            <a:pPr lvl="1"/>
            <a:r>
              <a:rPr lang="en-US" altLang="ko-KR" sz="2200" dirty="0"/>
              <a:t>allowing you to quickly assign the same reflection map to every object in the scene</a:t>
            </a:r>
            <a:endParaRPr lang="ko-KR" altLang="en-US" sz="2200" dirty="0"/>
          </a:p>
        </p:txBody>
      </p:sp>
    </p:spTree>
    <p:extLst>
      <p:ext uri="{BB962C8B-B14F-4D97-AF65-F5344CB8AC3E}">
        <p14:creationId xmlns:p14="http://schemas.microsoft.com/office/powerpoint/2010/main" val="16797796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ko-KR" dirty="0"/>
              <a:t>Adding a custom Reflection map to a scene</a:t>
            </a:r>
            <a:endParaRPr lang="ko-KR" altLang="en-US" dirty="0"/>
          </a:p>
        </p:txBody>
      </p:sp>
      <p:sp>
        <p:nvSpPr>
          <p:cNvPr id="2" name="Content Placeholder 1"/>
          <p:cNvSpPr>
            <a:spLocks noGrp="1"/>
          </p:cNvSpPr>
          <p:nvPr>
            <p:ph idx="1"/>
          </p:nvPr>
        </p:nvSpPr>
        <p:spPr/>
        <p:txBody>
          <a:bodyPr>
            <a:normAutofit/>
          </a:bodyPr>
          <a:lstStyle/>
          <a:p>
            <a:r>
              <a:rPr lang="en-US" altLang="ko-KR" sz="2800" dirty="0"/>
              <a:t>For this project, </a:t>
            </a:r>
          </a:p>
          <a:p>
            <a:pPr lvl="1"/>
            <a:r>
              <a:rPr lang="en-US" altLang="ko-KR" sz="2600" dirty="0"/>
              <a:t>we will prepare a </a:t>
            </a:r>
            <a:r>
              <a:rPr lang="en-US" altLang="ko-KR" sz="2600" b="1" dirty="0"/>
              <a:t>Reflection </a:t>
            </a:r>
            <a:r>
              <a:rPr lang="en-US" altLang="ko-KR" sz="2600" b="1" dirty="0" err="1"/>
              <a:t>Cubemap</a:t>
            </a:r>
            <a:r>
              <a:rPr lang="en-US" altLang="ko-KR" sz="2600" b="1" dirty="0"/>
              <a:t>,</a:t>
            </a:r>
            <a:r>
              <a:rPr lang="en-US" altLang="ko-KR" sz="2600" dirty="0"/>
              <a:t> </a:t>
            </a:r>
          </a:p>
          <a:p>
            <a:pPr lvl="1"/>
            <a:r>
              <a:rPr lang="en-US" altLang="ko-KR" sz="2600" dirty="0"/>
              <a:t>which is basically the environment to be projected as a reflection onto the material. </a:t>
            </a:r>
          </a:p>
          <a:p>
            <a:r>
              <a:rPr lang="en-US" altLang="ko-KR" sz="2800" dirty="0"/>
              <a:t>To help us with this recipe, </a:t>
            </a:r>
          </a:p>
          <a:p>
            <a:pPr lvl="1"/>
            <a:r>
              <a:rPr lang="en-US" altLang="ko-KR" sz="2600" dirty="0"/>
              <a:t>it's been provided a Unity package, </a:t>
            </a:r>
          </a:p>
          <a:p>
            <a:pPr lvl="1"/>
            <a:r>
              <a:rPr lang="en-US" altLang="ko-KR" sz="2600" dirty="0"/>
              <a:t>containing a </a:t>
            </a:r>
            <a:r>
              <a:rPr lang="en-US" altLang="ko-KR" sz="2600" dirty="0">
                <a:solidFill>
                  <a:srgbClr val="00B050"/>
                </a:solidFill>
              </a:rPr>
              <a:t>prefab</a:t>
            </a:r>
            <a:r>
              <a:rPr lang="en-US" altLang="ko-KR" sz="2600" dirty="0"/>
              <a:t> made of a 3D object and a basic </a:t>
            </a:r>
            <a:r>
              <a:rPr lang="en-US" altLang="ko-KR" sz="2600" dirty="0">
                <a:solidFill>
                  <a:srgbClr val="00B050"/>
                </a:solidFill>
              </a:rPr>
              <a:t>Material</a:t>
            </a:r>
            <a:r>
              <a:rPr lang="en-US" altLang="ko-KR" sz="2600" dirty="0"/>
              <a:t> (using a TIFF as Diffuse map), and also </a:t>
            </a:r>
          </a:p>
          <a:p>
            <a:pPr lvl="1"/>
            <a:r>
              <a:rPr lang="en-US" altLang="ko-KR" sz="2600" dirty="0"/>
              <a:t>a </a:t>
            </a:r>
            <a:r>
              <a:rPr lang="en-US" altLang="ko-KR" sz="2600" dirty="0">
                <a:solidFill>
                  <a:srgbClr val="00B050"/>
                </a:solidFill>
              </a:rPr>
              <a:t>JPG</a:t>
            </a:r>
            <a:r>
              <a:rPr lang="en-US" altLang="ko-KR" sz="2600" dirty="0"/>
              <a:t> file to be used as the reflection map.</a:t>
            </a:r>
            <a:endParaRPr lang="ko-KR" altLang="en-US" sz="3000" dirty="0"/>
          </a:p>
        </p:txBody>
      </p:sp>
    </p:spTree>
    <p:extLst>
      <p:ext uri="{BB962C8B-B14F-4D97-AF65-F5344CB8AC3E}">
        <p14:creationId xmlns:p14="http://schemas.microsoft.com/office/powerpoint/2010/main" val="4727951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ko-KR" dirty="0"/>
              <a:t>Adding a custom Reflection map to a scene</a:t>
            </a:r>
            <a:endParaRPr lang="ko-KR" altLang="en-US" dirty="0"/>
          </a:p>
        </p:txBody>
      </p:sp>
      <p:sp>
        <p:nvSpPr>
          <p:cNvPr id="2" name="Content Placeholder 1"/>
          <p:cNvSpPr>
            <a:spLocks noGrp="1"/>
          </p:cNvSpPr>
          <p:nvPr>
            <p:ph sz="half" idx="1"/>
          </p:nvPr>
        </p:nvSpPr>
        <p:spPr/>
        <p:txBody>
          <a:bodyPr>
            <a:normAutofit/>
          </a:bodyPr>
          <a:lstStyle/>
          <a:p>
            <a:r>
              <a:rPr lang="en-US" altLang="ko-KR" sz="2400" dirty="0"/>
              <a:t>1. </a:t>
            </a:r>
            <a:r>
              <a:rPr lang="en-US" altLang="ko-KR" sz="2400" dirty="0">
                <a:solidFill>
                  <a:srgbClr val="FF0000"/>
                </a:solidFill>
              </a:rPr>
              <a:t>Import</a:t>
            </a:r>
            <a:r>
              <a:rPr lang="en-US" altLang="ko-KR" sz="2400" dirty="0"/>
              <a:t> </a:t>
            </a:r>
            <a:r>
              <a:rPr lang="en-US" altLang="ko-KR" sz="2400" b="1" dirty="0" err="1">
                <a:solidFill>
                  <a:srgbClr val="00B050"/>
                </a:solidFill>
              </a:rPr>
              <a:t>batteryPrefab.unitypackage</a:t>
            </a:r>
            <a:r>
              <a:rPr lang="en-US" altLang="ko-KR" sz="2400" dirty="0">
                <a:solidFill>
                  <a:srgbClr val="00B050"/>
                </a:solidFill>
              </a:rPr>
              <a:t> </a:t>
            </a:r>
            <a:r>
              <a:rPr lang="en-US" altLang="ko-KR" sz="2400" dirty="0"/>
              <a:t>to a new </a:t>
            </a:r>
            <a:r>
              <a:rPr lang="en-US" altLang="ko-KR" sz="2400" b="1" dirty="0"/>
              <a:t>project</a:t>
            </a:r>
            <a:r>
              <a:rPr lang="en-US" altLang="ko-KR" sz="2400" dirty="0"/>
              <a:t>. </a:t>
            </a:r>
          </a:p>
          <a:p>
            <a:pPr lvl="1"/>
            <a:r>
              <a:rPr lang="en-US" altLang="ko-KR" sz="2200" dirty="0"/>
              <a:t>Then, </a:t>
            </a:r>
            <a:r>
              <a:rPr lang="en-US" altLang="ko-KR" sz="2200" dirty="0">
                <a:solidFill>
                  <a:srgbClr val="FF0000"/>
                </a:solidFill>
              </a:rPr>
              <a:t>select</a:t>
            </a:r>
            <a:r>
              <a:rPr lang="en-US" altLang="ko-KR" sz="2200" dirty="0"/>
              <a:t> </a:t>
            </a:r>
            <a:r>
              <a:rPr lang="en-US" altLang="ko-KR" sz="2200" b="1" dirty="0" err="1">
                <a:solidFill>
                  <a:srgbClr val="00B050"/>
                </a:solidFill>
              </a:rPr>
              <a:t>battery_prefab</a:t>
            </a:r>
            <a:r>
              <a:rPr lang="en-US" altLang="ko-KR" sz="2200" dirty="0">
                <a:solidFill>
                  <a:srgbClr val="00B050"/>
                </a:solidFill>
              </a:rPr>
              <a:t> </a:t>
            </a:r>
            <a:r>
              <a:rPr lang="en-US" altLang="ko-KR" sz="2200" dirty="0"/>
              <a:t>object from the </a:t>
            </a:r>
            <a:r>
              <a:rPr lang="en-US" altLang="ko-KR" sz="2200" dirty="0">
                <a:solidFill>
                  <a:srgbClr val="0070C0"/>
                </a:solidFill>
              </a:rPr>
              <a:t>Assets</a:t>
            </a:r>
            <a:r>
              <a:rPr lang="en-US" altLang="ko-KR" sz="2200" dirty="0"/>
              <a:t> folder, in the </a:t>
            </a:r>
            <a:r>
              <a:rPr lang="en-US" altLang="ko-KR" sz="2200" b="1" dirty="0"/>
              <a:t>Project</a:t>
            </a:r>
            <a:r>
              <a:rPr lang="en-US" altLang="ko-KR" sz="2200" dirty="0"/>
              <a:t> view.</a:t>
            </a:r>
          </a:p>
          <a:p>
            <a:r>
              <a:rPr lang="en-US" altLang="ko-KR" sz="2400" dirty="0"/>
              <a:t>2. From the </a:t>
            </a:r>
            <a:r>
              <a:rPr lang="en-US" altLang="ko-KR" sz="2400" b="1" dirty="0"/>
              <a:t>Inspector</a:t>
            </a:r>
            <a:r>
              <a:rPr lang="en-US" altLang="ko-KR" sz="2400" dirty="0"/>
              <a:t> view, </a:t>
            </a:r>
          </a:p>
          <a:p>
            <a:pPr lvl="1"/>
            <a:r>
              <a:rPr lang="en-US" altLang="ko-KR" sz="2200" dirty="0">
                <a:solidFill>
                  <a:srgbClr val="FF0000"/>
                </a:solidFill>
              </a:rPr>
              <a:t>expand</a:t>
            </a:r>
            <a:r>
              <a:rPr lang="en-US" altLang="ko-KR" sz="2200" dirty="0"/>
              <a:t> the </a:t>
            </a:r>
            <a:r>
              <a:rPr lang="en-US" altLang="ko-KR" sz="2200" i="1" dirty="0">
                <a:solidFill>
                  <a:srgbClr val="0070C0"/>
                </a:solidFill>
              </a:rPr>
              <a:t>Material component</a:t>
            </a:r>
            <a:r>
              <a:rPr lang="en-US" altLang="ko-KR" sz="2200" i="1" dirty="0"/>
              <a:t> </a:t>
            </a:r>
            <a:r>
              <a:rPr lang="en-US" altLang="ko-KR" sz="2200" dirty="0"/>
              <a:t>and </a:t>
            </a:r>
          </a:p>
          <a:p>
            <a:pPr lvl="1"/>
            <a:r>
              <a:rPr lang="en-US" altLang="ko-KR" sz="2200" dirty="0">
                <a:solidFill>
                  <a:srgbClr val="FF0000"/>
                </a:solidFill>
              </a:rPr>
              <a:t>observe</a:t>
            </a:r>
            <a:r>
              <a:rPr lang="en-US" altLang="ko-KR" sz="2200" dirty="0"/>
              <a:t> the </a:t>
            </a:r>
            <a:r>
              <a:rPr lang="en-US" altLang="ko-KR" sz="2200" b="1" dirty="0"/>
              <a:t>asset preview </a:t>
            </a:r>
            <a:r>
              <a:rPr lang="en-US" altLang="ko-KR" sz="2200" dirty="0"/>
              <a:t>window. </a:t>
            </a:r>
            <a:endParaRPr lang="ko-KR" altLang="en-US" sz="3400" dirty="0"/>
          </a:p>
        </p:txBody>
      </p:sp>
      <p:pic>
        <p:nvPicPr>
          <p:cNvPr id="5" name="Content Placeholder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4664075" y="2006600"/>
            <a:ext cx="3702050" cy="3702050"/>
          </a:xfrm>
        </p:spPr>
      </p:pic>
      <p:pic>
        <p:nvPicPr>
          <p:cNvPr id="6" name="Picture 5">
            <a:extLst>
              <a:ext uri="{FF2B5EF4-FFF2-40B4-BE49-F238E27FC236}">
                <a16:creationId xmlns:a16="http://schemas.microsoft.com/office/drawing/2014/main" id="{185D7ACD-F75E-43AE-899E-EC3A784DD398}"/>
              </a:ext>
            </a:extLst>
          </p:cNvPr>
          <p:cNvPicPr>
            <a:picLocks noChangeAspect="1"/>
          </p:cNvPicPr>
          <p:nvPr/>
        </p:nvPicPr>
        <p:blipFill>
          <a:blip r:embed="rId3"/>
          <a:stretch>
            <a:fillRect/>
          </a:stretch>
        </p:blipFill>
        <p:spPr>
          <a:xfrm>
            <a:off x="8668069" y="0"/>
            <a:ext cx="475931" cy="475931"/>
          </a:xfrm>
          <a:prstGeom prst="rect">
            <a:avLst/>
          </a:prstGeom>
        </p:spPr>
      </p:pic>
    </p:spTree>
    <p:extLst>
      <p:ext uri="{BB962C8B-B14F-4D97-AF65-F5344CB8AC3E}">
        <p14:creationId xmlns:p14="http://schemas.microsoft.com/office/powerpoint/2010/main" val="30408633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310478" y="1106906"/>
            <a:ext cx="8523044" cy="4644188"/>
          </a:xfrm>
          <a:prstGeom prst="rect">
            <a:avLst/>
          </a:prstGeom>
        </p:spPr>
      </p:pic>
    </p:spTree>
    <p:extLst>
      <p:ext uri="{BB962C8B-B14F-4D97-AF65-F5344CB8AC3E}">
        <p14:creationId xmlns:p14="http://schemas.microsoft.com/office/powerpoint/2010/main" val="30926226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ko-KR" dirty="0"/>
              <a:t>Adding a custom Reflection map to a scene (</a:t>
            </a:r>
            <a:r>
              <a:rPr lang="en-US" altLang="ko-KR" dirty="0" err="1"/>
              <a:t>ver</a:t>
            </a:r>
            <a:r>
              <a:rPr lang="en-US" altLang="ko-KR" dirty="0"/>
              <a:t> 1)</a:t>
            </a:r>
            <a:endParaRPr lang="ko-KR" altLang="en-US" dirty="0"/>
          </a:p>
        </p:txBody>
      </p:sp>
      <p:sp>
        <p:nvSpPr>
          <p:cNvPr id="2" name="Content Placeholder 1"/>
          <p:cNvSpPr>
            <a:spLocks noGrp="1"/>
          </p:cNvSpPr>
          <p:nvPr>
            <p:ph sz="half" idx="1"/>
          </p:nvPr>
        </p:nvSpPr>
        <p:spPr>
          <a:xfrm>
            <a:off x="377371" y="1845733"/>
            <a:ext cx="4148909" cy="4517359"/>
          </a:xfrm>
        </p:spPr>
        <p:txBody>
          <a:bodyPr>
            <a:noAutofit/>
          </a:bodyPr>
          <a:lstStyle/>
          <a:p>
            <a:r>
              <a:rPr lang="en-US" altLang="ko-KR" sz="2400" dirty="0"/>
              <a:t>3. </a:t>
            </a:r>
            <a:r>
              <a:rPr lang="en-US" altLang="ko-KR" sz="2400" dirty="0">
                <a:solidFill>
                  <a:srgbClr val="FF0000"/>
                </a:solidFill>
              </a:rPr>
              <a:t>Import</a:t>
            </a:r>
            <a:r>
              <a:rPr lang="en-US" altLang="ko-KR" sz="2400" dirty="0"/>
              <a:t> the </a:t>
            </a:r>
            <a:r>
              <a:rPr lang="en-US" altLang="ko-KR" sz="2400" dirty="0">
                <a:solidFill>
                  <a:srgbClr val="00B050"/>
                </a:solidFill>
              </a:rPr>
              <a:t>CustomReflection.jpg</a:t>
            </a:r>
            <a:r>
              <a:rPr lang="en-US" altLang="ko-KR" sz="2400" dirty="0"/>
              <a:t> image file. </a:t>
            </a:r>
          </a:p>
          <a:p>
            <a:r>
              <a:rPr lang="en-US" altLang="ko-KR" sz="2400" dirty="0"/>
              <a:t>From the </a:t>
            </a:r>
            <a:r>
              <a:rPr lang="en-US" altLang="ko-KR" sz="2400" b="1" dirty="0"/>
              <a:t>Inspector</a:t>
            </a:r>
            <a:r>
              <a:rPr lang="en-US" altLang="ko-KR" sz="2400" dirty="0"/>
              <a:t> view (for unity 5), </a:t>
            </a:r>
          </a:p>
          <a:p>
            <a:pPr lvl="1"/>
            <a:r>
              <a:rPr lang="en-US" altLang="ko-KR" sz="2000" dirty="0">
                <a:solidFill>
                  <a:srgbClr val="FF0000"/>
                </a:solidFill>
              </a:rPr>
              <a:t>change</a:t>
            </a:r>
            <a:r>
              <a:rPr lang="en-US" altLang="ko-KR" sz="2000" dirty="0"/>
              <a:t> its </a:t>
            </a:r>
          </a:p>
          <a:p>
            <a:pPr lvl="2"/>
            <a:r>
              <a:rPr lang="en-US" altLang="ko-KR" sz="1600" b="1" dirty="0">
                <a:solidFill>
                  <a:srgbClr val="0070C0"/>
                </a:solidFill>
              </a:rPr>
              <a:t>Texture</a:t>
            </a:r>
            <a:r>
              <a:rPr lang="en-US" altLang="ko-KR" sz="1600" b="1" dirty="0"/>
              <a:t> </a:t>
            </a:r>
            <a:r>
              <a:rPr lang="en-US" altLang="ko-KR" sz="1600" b="1" dirty="0">
                <a:solidFill>
                  <a:srgbClr val="0070C0"/>
                </a:solidFill>
              </a:rPr>
              <a:t>Type</a:t>
            </a:r>
            <a:r>
              <a:rPr lang="en-US" altLang="ko-KR" sz="1600" b="1" dirty="0"/>
              <a:t> </a:t>
            </a:r>
            <a:r>
              <a:rPr lang="en-US" altLang="ko-KR" sz="1600" dirty="0"/>
              <a:t>to </a:t>
            </a:r>
            <a:r>
              <a:rPr lang="en-US" altLang="ko-KR" sz="1600" i="1" dirty="0" err="1">
                <a:solidFill>
                  <a:srgbClr val="00B050"/>
                </a:solidFill>
              </a:rPr>
              <a:t>Cubemap</a:t>
            </a:r>
            <a:r>
              <a:rPr lang="en-US" altLang="ko-KR" sz="1600" dirty="0"/>
              <a:t>, </a:t>
            </a:r>
          </a:p>
          <a:p>
            <a:pPr lvl="2"/>
            <a:r>
              <a:rPr lang="en-US" altLang="ko-KR" sz="1600" b="1" dirty="0">
                <a:solidFill>
                  <a:srgbClr val="0070C0"/>
                </a:solidFill>
              </a:rPr>
              <a:t>Mapping</a:t>
            </a:r>
            <a:r>
              <a:rPr lang="en-US" altLang="ko-KR" sz="1600" dirty="0"/>
              <a:t> to </a:t>
            </a:r>
            <a:r>
              <a:rPr lang="en-US" altLang="ko-KR" sz="1600" i="1" dirty="0">
                <a:solidFill>
                  <a:srgbClr val="00B050"/>
                </a:solidFill>
              </a:rPr>
              <a:t>Latitude</a:t>
            </a:r>
            <a:r>
              <a:rPr lang="en-US" altLang="ko-KR" sz="1600" i="1" dirty="0"/>
              <a:t> </a:t>
            </a:r>
            <a:r>
              <a:rPr lang="en-US" altLang="ko-KR" sz="1600" i="1" dirty="0">
                <a:solidFill>
                  <a:srgbClr val="00B050"/>
                </a:solidFill>
              </a:rPr>
              <a:t>- Longitude</a:t>
            </a:r>
            <a:r>
              <a:rPr lang="en-US" altLang="ko-KR" sz="1600" dirty="0">
                <a:solidFill>
                  <a:srgbClr val="00B050"/>
                </a:solidFill>
              </a:rPr>
              <a:t> Layout (Cylindrical)</a:t>
            </a:r>
          </a:p>
          <a:p>
            <a:pPr lvl="1"/>
            <a:r>
              <a:rPr lang="en-US" altLang="ko-KR" sz="2000" dirty="0">
                <a:solidFill>
                  <a:srgbClr val="FF0000"/>
                </a:solidFill>
              </a:rPr>
              <a:t>check</a:t>
            </a:r>
            <a:r>
              <a:rPr lang="en-US" altLang="ko-KR" sz="2000" dirty="0"/>
              <a:t> the boxes for </a:t>
            </a:r>
            <a:r>
              <a:rPr lang="en-US" altLang="ko-KR" sz="2000" b="1" dirty="0">
                <a:solidFill>
                  <a:srgbClr val="0070C0"/>
                </a:solidFill>
              </a:rPr>
              <a:t>Glossy</a:t>
            </a:r>
            <a:r>
              <a:rPr lang="en-US" altLang="ko-KR" sz="2000" b="1" dirty="0"/>
              <a:t> </a:t>
            </a:r>
            <a:r>
              <a:rPr lang="en-US" altLang="ko-KR" sz="2000" b="1" dirty="0">
                <a:solidFill>
                  <a:srgbClr val="0070C0"/>
                </a:solidFill>
              </a:rPr>
              <a:t>Reflection</a:t>
            </a:r>
            <a:r>
              <a:rPr lang="en-US" altLang="ko-KR" sz="2000" dirty="0"/>
              <a:t> and </a:t>
            </a:r>
            <a:r>
              <a:rPr lang="en-US" altLang="ko-KR" sz="2000" b="1" dirty="0">
                <a:solidFill>
                  <a:srgbClr val="0070C0"/>
                </a:solidFill>
              </a:rPr>
              <a:t>Fixup</a:t>
            </a:r>
            <a:r>
              <a:rPr lang="en-US" altLang="ko-KR" sz="2000" b="1" dirty="0"/>
              <a:t> </a:t>
            </a:r>
            <a:r>
              <a:rPr lang="en-US" altLang="ko-KR" sz="2000" b="1" dirty="0">
                <a:solidFill>
                  <a:srgbClr val="0070C0"/>
                </a:solidFill>
              </a:rPr>
              <a:t>Edge</a:t>
            </a:r>
            <a:r>
              <a:rPr lang="en-US" altLang="ko-KR" sz="2000" b="1" dirty="0"/>
              <a:t> </a:t>
            </a:r>
            <a:r>
              <a:rPr lang="en-US" altLang="ko-KR" sz="2000" b="1" dirty="0">
                <a:solidFill>
                  <a:srgbClr val="0070C0"/>
                </a:solidFill>
              </a:rPr>
              <a:t>Seams</a:t>
            </a:r>
            <a:r>
              <a:rPr lang="en-US" altLang="ko-KR" sz="2000" b="1" dirty="0"/>
              <a:t>. </a:t>
            </a:r>
          </a:p>
          <a:p>
            <a:r>
              <a:rPr lang="en-US" altLang="ko-KR" sz="2400" dirty="0"/>
              <a:t>Finally, </a:t>
            </a:r>
          </a:p>
          <a:p>
            <a:pPr lvl="1"/>
            <a:r>
              <a:rPr lang="en-US" altLang="ko-KR" sz="2200" dirty="0">
                <a:solidFill>
                  <a:srgbClr val="FF0000"/>
                </a:solidFill>
              </a:rPr>
              <a:t>change</a:t>
            </a:r>
            <a:r>
              <a:rPr lang="en-US" altLang="ko-KR" sz="2200" dirty="0"/>
              <a:t> its </a:t>
            </a:r>
            <a:r>
              <a:rPr lang="en-US" altLang="ko-KR" sz="2200" b="1" dirty="0">
                <a:solidFill>
                  <a:srgbClr val="0070C0"/>
                </a:solidFill>
              </a:rPr>
              <a:t>Filter Mode </a:t>
            </a:r>
            <a:r>
              <a:rPr lang="en-US" altLang="ko-KR" sz="2200" dirty="0"/>
              <a:t>to </a:t>
            </a:r>
            <a:r>
              <a:rPr lang="en-US" altLang="ko-KR" sz="2200" i="1" dirty="0">
                <a:solidFill>
                  <a:srgbClr val="00B050"/>
                </a:solidFill>
              </a:rPr>
              <a:t>Trilinear</a:t>
            </a:r>
            <a:r>
              <a:rPr lang="en-US" altLang="ko-KR" sz="2200" dirty="0"/>
              <a:t> and </a:t>
            </a:r>
            <a:r>
              <a:rPr lang="en-US" altLang="ko-KR" sz="2200" dirty="0">
                <a:solidFill>
                  <a:srgbClr val="FF0000"/>
                </a:solidFill>
              </a:rPr>
              <a:t>click</a:t>
            </a:r>
            <a:r>
              <a:rPr lang="en-US" altLang="ko-KR" sz="2200" dirty="0"/>
              <a:t> on the </a:t>
            </a:r>
            <a:r>
              <a:rPr lang="en-US" altLang="ko-KR" sz="2200" i="1" dirty="0">
                <a:solidFill>
                  <a:srgbClr val="0070C0"/>
                </a:solidFill>
              </a:rPr>
              <a:t>Apply</a:t>
            </a:r>
            <a:r>
              <a:rPr lang="en-US" altLang="ko-KR" sz="2200" i="1" dirty="0"/>
              <a:t> button.</a:t>
            </a:r>
            <a:endParaRPr lang="ko-KR" altLang="en-US" sz="3800" i="1" dirty="0"/>
          </a:p>
        </p:txBody>
      </p:sp>
      <p:pic>
        <p:nvPicPr>
          <p:cNvPr id="5" name="Content Placeholder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4664075" y="2006600"/>
            <a:ext cx="3702050" cy="3702050"/>
          </a:xfrm>
        </p:spPr>
      </p:pic>
      <p:pic>
        <p:nvPicPr>
          <p:cNvPr id="6" name="Picture 5">
            <a:extLst>
              <a:ext uri="{FF2B5EF4-FFF2-40B4-BE49-F238E27FC236}">
                <a16:creationId xmlns:a16="http://schemas.microsoft.com/office/drawing/2014/main" id="{C0513F4C-586E-44F4-88C5-C498CF1E43CC}"/>
              </a:ext>
            </a:extLst>
          </p:cNvPr>
          <p:cNvPicPr>
            <a:picLocks noChangeAspect="1"/>
          </p:cNvPicPr>
          <p:nvPr/>
        </p:nvPicPr>
        <p:blipFill>
          <a:blip r:embed="rId3"/>
          <a:stretch>
            <a:fillRect/>
          </a:stretch>
        </p:blipFill>
        <p:spPr>
          <a:xfrm>
            <a:off x="8668069" y="0"/>
            <a:ext cx="475931" cy="475931"/>
          </a:xfrm>
          <a:prstGeom prst="rect">
            <a:avLst/>
          </a:prstGeom>
        </p:spPr>
      </p:pic>
    </p:spTree>
    <p:extLst>
      <p:ext uri="{BB962C8B-B14F-4D97-AF65-F5344CB8AC3E}">
        <p14:creationId xmlns:p14="http://schemas.microsoft.com/office/powerpoint/2010/main" val="38205850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ko-KR" dirty="0"/>
              <a:t>Adding a custom Reflection map to a scene (</a:t>
            </a:r>
            <a:r>
              <a:rPr lang="en-US" altLang="ko-KR" dirty="0" err="1"/>
              <a:t>ver</a:t>
            </a:r>
            <a:r>
              <a:rPr lang="en-US" altLang="ko-KR"/>
              <a:t> 2)</a:t>
            </a:r>
            <a:endParaRPr lang="ko-KR" altLang="en-US" dirty="0"/>
          </a:p>
        </p:txBody>
      </p:sp>
      <p:sp>
        <p:nvSpPr>
          <p:cNvPr id="2" name="Content Placeholder 1"/>
          <p:cNvSpPr>
            <a:spLocks noGrp="1"/>
          </p:cNvSpPr>
          <p:nvPr>
            <p:ph sz="half" idx="1"/>
          </p:nvPr>
        </p:nvSpPr>
        <p:spPr>
          <a:xfrm>
            <a:off x="377371" y="1845733"/>
            <a:ext cx="4148909" cy="4517359"/>
          </a:xfrm>
        </p:spPr>
        <p:txBody>
          <a:bodyPr>
            <a:noAutofit/>
          </a:bodyPr>
          <a:lstStyle/>
          <a:p>
            <a:r>
              <a:rPr lang="en-US" altLang="ko-KR" dirty="0"/>
              <a:t>3. </a:t>
            </a:r>
            <a:r>
              <a:rPr lang="en-US" altLang="ko-KR" dirty="0">
                <a:solidFill>
                  <a:srgbClr val="FF0000"/>
                </a:solidFill>
              </a:rPr>
              <a:t>Import</a:t>
            </a:r>
            <a:r>
              <a:rPr lang="en-US" altLang="ko-KR" dirty="0"/>
              <a:t> the </a:t>
            </a:r>
            <a:r>
              <a:rPr lang="en-US" altLang="ko-KR" dirty="0">
                <a:solidFill>
                  <a:srgbClr val="00B050"/>
                </a:solidFill>
              </a:rPr>
              <a:t>CustomReflection.jpg</a:t>
            </a:r>
            <a:r>
              <a:rPr lang="en-US" altLang="ko-KR" dirty="0"/>
              <a:t> image file. </a:t>
            </a:r>
          </a:p>
          <a:p>
            <a:r>
              <a:rPr lang="en-US" altLang="ko-KR" dirty="0"/>
              <a:t>From the </a:t>
            </a:r>
            <a:r>
              <a:rPr lang="en-US" altLang="ko-KR" b="1" dirty="0"/>
              <a:t>Inspector</a:t>
            </a:r>
            <a:r>
              <a:rPr lang="en-US" altLang="ko-KR" dirty="0"/>
              <a:t> view (for unity 2017 and up), </a:t>
            </a:r>
          </a:p>
          <a:p>
            <a:pPr lvl="1"/>
            <a:r>
              <a:rPr lang="en-US" altLang="ko-KR" dirty="0">
                <a:solidFill>
                  <a:srgbClr val="FF0000"/>
                </a:solidFill>
              </a:rPr>
              <a:t>change</a:t>
            </a:r>
            <a:r>
              <a:rPr lang="en-US" altLang="ko-KR" dirty="0"/>
              <a:t> its </a:t>
            </a:r>
          </a:p>
          <a:p>
            <a:pPr lvl="2"/>
            <a:r>
              <a:rPr lang="en-US" altLang="ko-KR" b="1" dirty="0">
                <a:solidFill>
                  <a:srgbClr val="0070C0"/>
                </a:solidFill>
              </a:rPr>
              <a:t>Texture</a:t>
            </a:r>
            <a:r>
              <a:rPr lang="en-US" altLang="ko-KR" b="1" dirty="0"/>
              <a:t> </a:t>
            </a:r>
            <a:r>
              <a:rPr lang="en-US" altLang="ko-KR" b="1" dirty="0">
                <a:solidFill>
                  <a:srgbClr val="0070C0"/>
                </a:solidFill>
              </a:rPr>
              <a:t>Type</a:t>
            </a:r>
            <a:r>
              <a:rPr lang="en-US" altLang="ko-KR" b="1" dirty="0"/>
              <a:t> </a:t>
            </a:r>
            <a:r>
              <a:rPr lang="en-US" altLang="ko-KR" dirty="0"/>
              <a:t>to </a:t>
            </a:r>
            <a:r>
              <a:rPr lang="en-US" altLang="ko-KR" i="1" dirty="0">
                <a:solidFill>
                  <a:srgbClr val="00B050"/>
                </a:solidFill>
              </a:rPr>
              <a:t>Default</a:t>
            </a:r>
            <a:r>
              <a:rPr lang="en-US" altLang="ko-KR" dirty="0"/>
              <a:t>, </a:t>
            </a:r>
          </a:p>
          <a:p>
            <a:pPr lvl="2"/>
            <a:r>
              <a:rPr lang="en-US" altLang="ko-KR" b="1" dirty="0">
                <a:solidFill>
                  <a:srgbClr val="0070C0"/>
                </a:solidFill>
              </a:rPr>
              <a:t>Texture</a:t>
            </a:r>
            <a:r>
              <a:rPr lang="en-US" altLang="ko-KR" b="1" dirty="0"/>
              <a:t> </a:t>
            </a:r>
            <a:r>
              <a:rPr lang="en-US" altLang="ko-KR" b="1" dirty="0">
                <a:solidFill>
                  <a:srgbClr val="0070C0"/>
                </a:solidFill>
              </a:rPr>
              <a:t>Shape</a:t>
            </a:r>
            <a:r>
              <a:rPr lang="en-US" altLang="ko-KR" b="1" dirty="0"/>
              <a:t> </a:t>
            </a:r>
            <a:r>
              <a:rPr lang="en-US" altLang="ko-KR" dirty="0"/>
              <a:t>to </a:t>
            </a:r>
            <a:r>
              <a:rPr lang="en-US" altLang="ko-KR" i="1" dirty="0">
                <a:solidFill>
                  <a:srgbClr val="00B050"/>
                </a:solidFill>
              </a:rPr>
              <a:t>Cube</a:t>
            </a:r>
            <a:r>
              <a:rPr lang="en-US" altLang="ko-KR" dirty="0"/>
              <a:t>,</a:t>
            </a:r>
          </a:p>
          <a:p>
            <a:pPr lvl="2"/>
            <a:r>
              <a:rPr lang="en-US" altLang="ko-KR" b="1" dirty="0">
                <a:solidFill>
                  <a:srgbClr val="0070C0"/>
                </a:solidFill>
              </a:rPr>
              <a:t>Mapping</a:t>
            </a:r>
            <a:r>
              <a:rPr lang="en-US" altLang="ko-KR" dirty="0"/>
              <a:t> to </a:t>
            </a:r>
            <a:r>
              <a:rPr lang="en-US" altLang="ko-KR" i="1" dirty="0">
                <a:solidFill>
                  <a:srgbClr val="00B050"/>
                </a:solidFill>
              </a:rPr>
              <a:t>Latitude</a:t>
            </a:r>
            <a:r>
              <a:rPr lang="en-US" altLang="ko-KR" i="1" dirty="0"/>
              <a:t> </a:t>
            </a:r>
            <a:r>
              <a:rPr lang="en-US" altLang="ko-KR" i="1" dirty="0">
                <a:solidFill>
                  <a:srgbClr val="00B050"/>
                </a:solidFill>
              </a:rPr>
              <a:t>- Longitude</a:t>
            </a:r>
            <a:r>
              <a:rPr lang="en-US" altLang="ko-KR" dirty="0">
                <a:solidFill>
                  <a:srgbClr val="00B050"/>
                </a:solidFill>
              </a:rPr>
              <a:t> Layout (Cylindrical)</a:t>
            </a:r>
          </a:p>
          <a:p>
            <a:pPr lvl="2"/>
            <a:r>
              <a:rPr lang="en-US" altLang="ko-KR" b="1" dirty="0">
                <a:solidFill>
                  <a:srgbClr val="0070C0"/>
                </a:solidFill>
              </a:rPr>
              <a:t>Convolution Type</a:t>
            </a:r>
            <a:r>
              <a:rPr lang="en-US" altLang="ko-KR" dirty="0"/>
              <a:t> to Specular (</a:t>
            </a:r>
            <a:r>
              <a:rPr lang="en-US" altLang="ko-KR" i="1" dirty="0">
                <a:solidFill>
                  <a:srgbClr val="00B050"/>
                </a:solidFill>
              </a:rPr>
              <a:t>Glossy Reflection)</a:t>
            </a:r>
            <a:endParaRPr lang="en-US" altLang="ko-KR" dirty="0">
              <a:solidFill>
                <a:srgbClr val="00B050"/>
              </a:solidFill>
            </a:endParaRPr>
          </a:p>
          <a:p>
            <a:pPr lvl="1"/>
            <a:r>
              <a:rPr lang="en-US" altLang="ko-KR" dirty="0">
                <a:solidFill>
                  <a:srgbClr val="FF0000"/>
                </a:solidFill>
              </a:rPr>
              <a:t>check</a:t>
            </a:r>
            <a:r>
              <a:rPr lang="en-US" altLang="ko-KR" dirty="0"/>
              <a:t> the boxes for </a:t>
            </a:r>
            <a:r>
              <a:rPr lang="en-US" altLang="ko-KR" b="1" dirty="0">
                <a:solidFill>
                  <a:srgbClr val="0070C0"/>
                </a:solidFill>
              </a:rPr>
              <a:t>Glossy</a:t>
            </a:r>
            <a:r>
              <a:rPr lang="en-US" altLang="ko-KR" b="1" dirty="0"/>
              <a:t> </a:t>
            </a:r>
            <a:r>
              <a:rPr lang="en-US" altLang="ko-KR" b="1" dirty="0">
                <a:solidFill>
                  <a:srgbClr val="0070C0"/>
                </a:solidFill>
              </a:rPr>
              <a:t>Reflection</a:t>
            </a:r>
            <a:r>
              <a:rPr lang="en-US" altLang="ko-KR" dirty="0"/>
              <a:t> and </a:t>
            </a:r>
            <a:r>
              <a:rPr lang="en-US" altLang="ko-KR" b="1" dirty="0">
                <a:solidFill>
                  <a:srgbClr val="0070C0"/>
                </a:solidFill>
              </a:rPr>
              <a:t>Fixup</a:t>
            </a:r>
            <a:r>
              <a:rPr lang="en-US" altLang="ko-KR" b="1" dirty="0"/>
              <a:t> </a:t>
            </a:r>
            <a:r>
              <a:rPr lang="en-US" altLang="ko-KR" b="1" dirty="0">
                <a:solidFill>
                  <a:srgbClr val="0070C0"/>
                </a:solidFill>
              </a:rPr>
              <a:t>Edge</a:t>
            </a:r>
            <a:r>
              <a:rPr lang="en-US" altLang="ko-KR" b="1" dirty="0"/>
              <a:t> </a:t>
            </a:r>
            <a:r>
              <a:rPr lang="en-US" altLang="ko-KR" b="1" dirty="0">
                <a:solidFill>
                  <a:srgbClr val="0070C0"/>
                </a:solidFill>
              </a:rPr>
              <a:t>Seams</a:t>
            </a:r>
            <a:r>
              <a:rPr lang="en-US" altLang="ko-KR" b="1" dirty="0"/>
              <a:t>. </a:t>
            </a:r>
          </a:p>
          <a:p>
            <a:r>
              <a:rPr lang="en-US" altLang="ko-KR" dirty="0"/>
              <a:t>Finally, </a:t>
            </a:r>
          </a:p>
          <a:p>
            <a:pPr lvl="1"/>
            <a:r>
              <a:rPr lang="en-US" altLang="ko-KR" sz="2000" dirty="0">
                <a:solidFill>
                  <a:srgbClr val="FF0000"/>
                </a:solidFill>
              </a:rPr>
              <a:t>change</a:t>
            </a:r>
            <a:r>
              <a:rPr lang="en-US" altLang="ko-KR" sz="2000" dirty="0"/>
              <a:t> its </a:t>
            </a:r>
            <a:r>
              <a:rPr lang="en-US" altLang="ko-KR" sz="2000" b="1" dirty="0">
                <a:solidFill>
                  <a:srgbClr val="0070C0"/>
                </a:solidFill>
              </a:rPr>
              <a:t>Filter Mode </a:t>
            </a:r>
            <a:r>
              <a:rPr lang="en-US" altLang="ko-KR" sz="2000" dirty="0"/>
              <a:t>to </a:t>
            </a:r>
            <a:r>
              <a:rPr lang="en-US" altLang="ko-KR" sz="2000" i="1" dirty="0">
                <a:solidFill>
                  <a:srgbClr val="00B050"/>
                </a:solidFill>
              </a:rPr>
              <a:t>Trilinear</a:t>
            </a:r>
            <a:r>
              <a:rPr lang="en-US" altLang="ko-KR" sz="2000" dirty="0"/>
              <a:t> and </a:t>
            </a:r>
            <a:r>
              <a:rPr lang="en-US" altLang="ko-KR" sz="2000" dirty="0">
                <a:solidFill>
                  <a:srgbClr val="FF0000"/>
                </a:solidFill>
              </a:rPr>
              <a:t>click</a:t>
            </a:r>
            <a:r>
              <a:rPr lang="en-US" altLang="ko-KR" sz="2000" dirty="0"/>
              <a:t> on the </a:t>
            </a:r>
            <a:r>
              <a:rPr lang="en-US" altLang="ko-KR" sz="2000" i="1" dirty="0">
                <a:solidFill>
                  <a:srgbClr val="0070C0"/>
                </a:solidFill>
              </a:rPr>
              <a:t>Apply</a:t>
            </a:r>
            <a:r>
              <a:rPr lang="en-US" altLang="ko-KR" sz="2000" i="1" dirty="0"/>
              <a:t> button.</a:t>
            </a:r>
            <a:endParaRPr lang="ko-KR" altLang="en-US" sz="3600" i="1" dirty="0"/>
          </a:p>
        </p:txBody>
      </p:sp>
      <p:pic>
        <p:nvPicPr>
          <p:cNvPr id="5" name="Content Placeholder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5102987" y="3721608"/>
            <a:ext cx="3007244" cy="3007244"/>
          </a:xfrm>
        </p:spPr>
      </p:pic>
      <p:pic>
        <p:nvPicPr>
          <p:cNvPr id="6" name="Picture 5">
            <a:extLst>
              <a:ext uri="{FF2B5EF4-FFF2-40B4-BE49-F238E27FC236}">
                <a16:creationId xmlns:a16="http://schemas.microsoft.com/office/drawing/2014/main" id="{C0513F4C-586E-44F4-88C5-C498CF1E43CC}"/>
              </a:ext>
            </a:extLst>
          </p:cNvPr>
          <p:cNvPicPr>
            <a:picLocks noChangeAspect="1"/>
          </p:cNvPicPr>
          <p:nvPr/>
        </p:nvPicPr>
        <p:blipFill>
          <a:blip r:embed="rId3"/>
          <a:stretch>
            <a:fillRect/>
          </a:stretch>
        </p:blipFill>
        <p:spPr>
          <a:xfrm>
            <a:off x="8668069" y="0"/>
            <a:ext cx="475931" cy="475931"/>
          </a:xfrm>
          <a:prstGeom prst="rect">
            <a:avLst/>
          </a:prstGeom>
        </p:spPr>
      </p:pic>
      <p:pic>
        <p:nvPicPr>
          <p:cNvPr id="3" name="Picture 2"/>
          <p:cNvPicPr>
            <a:picLocks noChangeAspect="1"/>
          </p:cNvPicPr>
          <p:nvPr/>
        </p:nvPicPr>
        <p:blipFill>
          <a:blip r:embed="rId4"/>
          <a:stretch>
            <a:fillRect/>
          </a:stretch>
        </p:blipFill>
        <p:spPr>
          <a:xfrm>
            <a:off x="4668012" y="2037758"/>
            <a:ext cx="4073209" cy="1261540"/>
          </a:xfrm>
          <a:prstGeom prst="rect">
            <a:avLst/>
          </a:prstGeom>
        </p:spPr>
      </p:pic>
    </p:spTree>
    <p:extLst>
      <p:ext uri="{BB962C8B-B14F-4D97-AF65-F5344CB8AC3E}">
        <p14:creationId xmlns:p14="http://schemas.microsoft.com/office/powerpoint/2010/main" val="201936464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25149" y="521903"/>
            <a:ext cx="6159537" cy="4235515"/>
          </a:xfrm>
          <a:prstGeom prst="rect">
            <a:avLst/>
          </a:prstGeom>
        </p:spPr>
      </p:pic>
      <p:pic>
        <p:nvPicPr>
          <p:cNvPr id="2" name="Picture 1"/>
          <p:cNvPicPr>
            <a:picLocks noChangeAspect="1"/>
          </p:cNvPicPr>
          <p:nvPr/>
        </p:nvPicPr>
        <p:blipFill>
          <a:blip r:embed="rId3"/>
          <a:stretch>
            <a:fillRect/>
          </a:stretch>
        </p:blipFill>
        <p:spPr>
          <a:xfrm>
            <a:off x="6406923" y="1301397"/>
            <a:ext cx="2600325" cy="2676525"/>
          </a:xfrm>
          <a:prstGeom prst="rect">
            <a:avLst/>
          </a:prstGeom>
        </p:spPr>
      </p:pic>
    </p:spTree>
    <p:extLst>
      <p:ext uri="{BB962C8B-B14F-4D97-AF65-F5344CB8AC3E}">
        <p14:creationId xmlns:p14="http://schemas.microsoft.com/office/powerpoint/2010/main" val="2537593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ko-KR" dirty="0"/>
              <a:t>Adding a custom Reflection map to a scene</a:t>
            </a:r>
            <a:endParaRPr lang="ko-KR" altLang="en-US" dirty="0"/>
          </a:p>
        </p:txBody>
      </p:sp>
      <p:sp>
        <p:nvSpPr>
          <p:cNvPr id="2" name="Content Placeholder 1"/>
          <p:cNvSpPr>
            <a:spLocks noGrp="1"/>
          </p:cNvSpPr>
          <p:nvPr>
            <p:ph sz="half" idx="1"/>
          </p:nvPr>
        </p:nvSpPr>
        <p:spPr/>
        <p:txBody>
          <a:bodyPr>
            <a:normAutofit lnSpcReduction="10000"/>
          </a:bodyPr>
          <a:lstStyle/>
          <a:p>
            <a:r>
              <a:rPr lang="en-US" altLang="ko-KR" dirty="0"/>
              <a:t>4. Let's replace the Scene's Skybox with our newly created </a:t>
            </a:r>
            <a:r>
              <a:rPr lang="en-US" altLang="ko-KR" dirty="0" err="1"/>
              <a:t>Cubemap</a:t>
            </a:r>
            <a:r>
              <a:rPr lang="en-US" altLang="ko-KR" dirty="0"/>
              <a:t>, as the Reflection map for our scene. </a:t>
            </a:r>
          </a:p>
          <a:p>
            <a:r>
              <a:rPr lang="en-US" altLang="ko-KR" dirty="0"/>
              <a:t>In order to do this, </a:t>
            </a:r>
          </a:p>
          <a:p>
            <a:pPr lvl="1"/>
            <a:r>
              <a:rPr lang="en-US" altLang="ko-KR" dirty="0">
                <a:solidFill>
                  <a:srgbClr val="FF0000"/>
                </a:solidFill>
              </a:rPr>
              <a:t>open</a:t>
            </a:r>
            <a:r>
              <a:rPr lang="en-US" altLang="ko-KR" dirty="0"/>
              <a:t> the </a:t>
            </a:r>
            <a:r>
              <a:rPr lang="en-US" altLang="ko-KR" b="1" dirty="0">
                <a:solidFill>
                  <a:srgbClr val="0070C0"/>
                </a:solidFill>
              </a:rPr>
              <a:t>Lighting</a:t>
            </a:r>
            <a:r>
              <a:rPr lang="en-US" altLang="ko-KR" dirty="0"/>
              <a:t> window by navigating to the </a:t>
            </a:r>
            <a:r>
              <a:rPr lang="en-US" altLang="ko-KR" dirty="0">
                <a:solidFill>
                  <a:srgbClr val="00B050"/>
                </a:solidFill>
              </a:rPr>
              <a:t>Window | Lighting </a:t>
            </a:r>
            <a:r>
              <a:rPr lang="en-US" altLang="ko-KR" dirty="0"/>
              <a:t>menu. </a:t>
            </a:r>
          </a:p>
          <a:p>
            <a:pPr lvl="1"/>
            <a:r>
              <a:rPr lang="en-US" altLang="ko-KR" dirty="0">
                <a:solidFill>
                  <a:srgbClr val="FF0000"/>
                </a:solidFill>
              </a:rPr>
              <a:t>Select</a:t>
            </a:r>
            <a:r>
              <a:rPr lang="en-US" altLang="ko-KR" dirty="0"/>
              <a:t> the </a:t>
            </a:r>
            <a:r>
              <a:rPr lang="en-US" altLang="ko-KR" b="1" dirty="0">
                <a:solidFill>
                  <a:srgbClr val="0070C0"/>
                </a:solidFill>
              </a:rPr>
              <a:t>Scene</a:t>
            </a:r>
            <a:r>
              <a:rPr lang="en-US" altLang="ko-KR" dirty="0"/>
              <a:t> section and </a:t>
            </a:r>
            <a:r>
              <a:rPr lang="en-US" altLang="ko-KR" dirty="0">
                <a:solidFill>
                  <a:srgbClr val="FF0000"/>
                </a:solidFill>
              </a:rPr>
              <a:t>use</a:t>
            </a:r>
            <a:r>
              <a:rPr lang="en-US" altLang="ko-KR" dirty="0"/>
              <a:t> the </a:t>
            </a:r>
            <a:r>
              <a:rPr lang="en-US" altLang="ko-KR" i="1" dirty="0"/>
              <a:t>drop-down</a:t>
            </a:r>
            <a:r>
              <a:rPr lang="en-US" altLang="ko-KR" dirty="0"/>
              <a:t> menu to change the </a:t>
            </a:r>
            <a:r>
              <a:rPr lang="en-US" altLang="ko-KR" b="1" dirty="0">
                <a:solidFill>
                  <a:srgbClr val="0070C0"/>
                </a:solidFill>
              </a:rPr>
              <a:t>Reflection Source </a:t>
            </a:r>
            <a:r>
              <a:rPr lang="en-US" altLang="ko-KR" dirty="0"/>
              <a:t>to </a:t>
            </a:r>
            <a:r>
              <a:rPr lang="en-US" altLang="ko-KR" i="1" dirty="0">
                <a:solidFill>
                  <a:srgbClr val="00B050"/>
                </a:solidFill>
              </a:rPr>
              <a:t>Custom</a:t>
            </a:r>
            <a:r>
              <a:rPr lang="en-US" altLang="ko-KR" dirty="0"/>
              <a:t>. </a:t>
            </a:r>
          </a:p>
          <a:p>
            <a:pPr lvl="1"/>
            <a:r>
              <a:rPr lang="en-US" altLang="ko-KR" dirty="0"/>
              <a:t>Finally, </a:t>
            </a:r>
            <a:r>
              <a:rPr lang="en-US" altLang="ko-KR" dirty="0">
                <a:solidFill>
                  <a:srgbClr val="FF0000"/>
                </a:solidFill>
              </a:rPr>
              <a:t>assign</a:t>
            </a:r>
            <a:r>
              <a:rPr lang="en-US" altLang="ko-KR" dirty="0"/>
              <a:t> the newly created </a:t>
            </a:r>
            <a:r>
              <a:rPr lang="en-US" altLang="ko-KR" b="1" dirty="0" err="1">
                <a:solidFill>
                  <a:srgbClr val="0070C0"/>
                </a:solidFill>
              </a:rPr>
              <a:t>CustomReflection</a:t>
            </a:r>
            <a:r>
              <a:rPr lang="en-US" altLang="ko-KR" dirty="0"/>
              <a:t> texture as the </a:t>
            </a:r>
            <a:r>
              <a:rPr lang="en-US" altLang="ko-KR" i="1" dirty="0" err="1">
                <a:solidFill>
                  <a:srgbClr val="00B050"/>
                </a:solidFill>
              </a:rPr>
              <a:t>Cubemap</a:t>
            </a:r>
            <a:r>
              <a:rPr lang="en-US" altLang="ko-KR" dirty="0"/>
              <a:t>,</a:t>
            </a:r>
            <a:endParaRPr lang="ko-KR" altLang="en-US" sz="3400" dirty="0"/>
          </a:p>
        </p:txBody>
      </p:sp>
      <p:pic>
        <p:nvPicPr>
          <p:cNvPr id="5" name="Content Placeholder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4664075" y="2006600"/>
            <a:ext cx="3702050" cy="3702050"/>
          </a:xfrm>
        </p:spPr>
      </p:pic>
      <p:pic>
        <p:nvPicPr>
          <p:cNvPr id="6" name="Picture 5">
            <a:extLst>
              <a:ext uri="{FF2B5EF4-FFF2-40B4-BE49-F238E27FC236}">
                <a16:creationId xmlns:a16="http://schemas.microsoft.com/office/drawing/2014/main" id="{27EBABF4-64E2-4072-B4D4-0C71435D4B9A}"/>
              </a:ext>
            </a:extLst>
          </p:cNvPr>
          <p:cNvPicPr>
            <a:picLocks noChangeAspect="1"/>
          </p:cNvPicPr>
          <p:nvPr/>
        </p:nvPicPr>
        <p:blipFill>
          <a:blip r:embed="rId3"/>
          <a:stretch>
            <a:fillRect/>
          </a:stretch>
        </p:blipFill>
        <p:spPr>
          <a:xfrm>
            <a:off x="8668069" y="0"/>
            <a:ext cx="475931" cy="475931"/>
          </a:xfrm>
          <a:prstGeom prst="rect">
            <a:avLst/>
          </a:prstGeom>
        </p:spPr>
      </p:pic>
    </p:spTree>
    <p:extLst>
      <p:ext uri="{BB962C8B-B14F-4D97-AF65-F5344CB8AC3E}">
        <p14:creationId xmlns:p14="http://schemas.microsoft.com/office/powerpoint/2010/main" val="395896343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797466" y="1779583"/>
            <a:ext cx="5549068" cy="3075221"/>
          </a:xfrm>
          <a:prstGeom prst="rect">
            <a:avLst/>
          </a:prstGeom>
        </p:spPr>
      </p:pic>
    </p:spTree>
    <p:extLst>
      <p:ext uri="{BB962C8B-B14F-4D97-AF65-F5344CB8AC3E}">
        <p14:creationId xmlns:p14="http://schemas.microsoft.com/office/powerpoint/2010/main" val="35818529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ko-KR" dirty="0"/>
              <a:t>Adding a custom Reflection map to a scene</a:t>
            </a:r>
            <a:endParaRPr lang="ko-KR" altLang="en-US" dirty="0"/>
          </a:p>
        </p:txBody>
      </p:sp>
      <p:sp>
        <p:nvSpPr>
          <p:cNvPr id="5" name="Content Placeholder 4"/>
          <p:cNvSpPr>
            <a:spLocks noGrp="1"/>
          </p:cNvSpPr>
          <p:nvPr>
            <p:ph idx="1"/>
          </p:nvPr>
        </p:nvSpPr>
        <p:spPr/>
        <p:txBody>
          <a:bodyPr/>
          <a:lstStyle/>
          <a:p>
            <a:r>
              <a:rPr lang="en-US" altLang="ko-KR" dirty="0"/>
              <a:t>5. </a:t>
            </a:r>
            <a:r>
              <a:rPr lang="en-US" altLang="ko-KR" dirty="0">
                <a:solidFill>
                  <a:srgbClr val="FF0000"/>
                </a:solidFill>
              </a:rPr>
              <a:t>Check out </a:t>
            </a:r>
            <a:r>
              <a:rPr lang="en-US" altLang="ko-KR" dirty="0"/>
              <a:t>for the new reflections on the </a:t>
            </a:r>
            <a:r>
              <a:rPr lang="en-US" altLang="ko-KR" i="1" dirty="0" err="1">
                <a:solidFill>
                  <a:srgbClr val="00B050"/>
                </a:solidFill>
              </a:rPr>
              <a:t>battery_prefab</a:t>
            </a:r>
            <a:r>
              <a:rPr lang="en-US" altLang="ko-KR" dirty="0">
                <a:solidFill>
                  <a:srgbClr val="00B050"/>
                </a:solidFill>
              </a:rPr>
              <a:t> </a:t>
            </a:r>
            <a:r>
              <a:rPr lang="en-US" altLang="ko-KR" dirty="0"/>
              <a:t>object by putting it in the scene</a:t>
            </a:r>
            <a:endParaRPr lang="ko-KR" altLang="en-US" dirty="0"/>
          </a:p>
        </p:txBody>
      </p:sp>
      <p:pic>
        <p:nvPicPr>
          <p:cNvPr id="6" name="Picture 5"/>
          <p:cNvPicPr>
            <a:picLocks noChangeAspect="1"/>
          </p:cNvPicPr>
          <p:nvPr/>
        </p:nvPicPr>
        <p:blipFill>
          <a:blip r:embed="rId2"/>
          <a:stretch>
            <a:fillRect/>
          </a:stretch>
        </p:blipFill>
        <p:spPr>
          <a:xfrm>
            <a:off x="477620" y="2870100"/>
            <a:ext cx="3905171" cy="3182560"/>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2791" y="2253445"/>
            <a:ext cx="4415870" cy="4415870"/>
          </a:xfrm>
          <a:prstGeom prst="rect">
            <a:avLst/>
          </a:prstGeom>
        </p:spPr>
      </p:pic>
      <p:pic>
        <p:nvPicPr>
          <p:cNvPr id="7" name="Picture 6">
            <a:extLst>
              <a:ext uri="{FF2B5EF4-FFF2-40B4-BE49-F238E27FC236}">
                <a16:creationId xmlns:a16="http://schemas.microsoft.com/office/drawing/2014/main" id="{2D4486D1-3CA9-4C8D-9F02-57F20292378C}"/>
              </a:ext>
            </a:extLst>
          </p:cNvPr>
          <p:cNvPicPr>
            <a:picLocks noChangeAspect="1"/>
          </p:cNvPicPr>
          <p:nvPr/>
        </p:nvPicPr>
        <p:blipFill>
          <a:blip r:embed="rId4"/>
          <a:stretch>
            <a:fillRect/>
          </a:stretch>
        </p:blipFill>
        <p:spPr>
          <a:xfrm>
            <a:off x="8668069" y="0"/>
            <a:ext cx="475931" cy="475931"/>
          </a:xfrm>
          <a:prstGeom prst="rect">
            <a:avLst/>
          </a:prstGeom>
        </p:spPr>
      </p:pic>
    </p:spTree>
    <p:extLst>
      <p:ext uri="{BB962C8B-B14F-4D97-AF65-F5344CB8AC3E}">
        <p14:creationId xmlns:p14="http://schemas.microsoft.com/office/powerpoint/2010/main" val="21534630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22959" y="286604"/>
            <a:ext cx="7801277" cy="1450757"/>
          </a:xfrm>
        </p:spPr>
        <p:txBody>
          <a:bodyPr/>
          <a:lstStyle/>
          <a:p>
            <a:r>
              <a:rPr lang="en-US" altLang="ko-KR" dirty="0"/>
              <a:t>Lights and Effects - Introduction</a:t>
            </a:r>
            <a:endParaRPr lang="ko-KR" altLang="en-US" dirty="0"/>
          </a:p>
        </p:txBody>
      </p:sp>
      <p:sp>
        <p:nvSpPr>
          <p:cNvPr id="5" name="Content Placeholder 4"/>
          <p:cNvSpPr>
            <a:spLocks noGrp="1"/>
          </p:cNvSpPr>
          <p:nvPr>
            <p:ph idx="1"/>
          </p:nvPr>
        </p:nvSpPr>
        <p:spPr/>
        <p:txBody>
          <a:bodyPr>
            <a:normAutofit/>
          </a:bodyPr>
          <a:lstStyle/>
          <a:p>
            <a:r>
              <a:rPr lang="en-US" altLang="ko-KR" sz="2400" dirty="0">
                <a:solidFill>
                  <a:srgbClr val="0070C0"/>
                </a:solidFill>
              </a:rPr>
              <a:t>Light manipulation</a:t>
            </a:r>
            <a:r>
              <a:rPr lang="en-US" altLang="ko-KR" sz="2400" dirty="0"/>
              <a:t> and </a:t>
            </a:r>
            <a:r>
              <a:rPr lang="en-US" altLang="ko-KR" sz="2400" dirty="0">
                <a:solidFill>
                  <a:srgbClr val="0070C0"/>
                </a:solidFill>
              </a:rPr>
              <a:t>effects</a:t>
            </a:r>
            <a:r>
              <a:rPr lang="en-US" altLang="ko-KR" sz="2400" dirty="0"/>
              <a:t> are great way to:</a:t>
            </a:r>
          </a:p>
          <a:p>
            <a:pPr lvl="1"/>
            <a:r>
              <a:rPr lang="en-US" altLang="ko-KR" sz="2200" dirty="0"/>
              <a:t>Make a better-looking game</a:t>
            </a:r>
          </a:p>
          <a:p>
            <a:pPr lvl="1"/>
            <a:r>
              <a:rPr lang="en-US" altLang="ko-KR" sz="2200" dirty="0"/>
              <a:t>Add interesting features</a:t>
            </a:r>
          </a:p>
          <a:p>
            <a:pPr lvl="1"/>
            <a:endParaRPr lang="en-US" altLang="ko-KR" sz="2200" dirty="0"/>
          </a:p>
          <a:p>
            <a:r>
              <a:rPr lang="en-US" altLang="ko-KR" dirty="0"/>
              <a:t>In this topic, we will look at the creative ways of using </a:t>
            </a:r>
            <a:r>
              <a:rPr lang="en-US" altLang="ko-KR" dirty="0">
                <a:solidFill>
                  <a:srgbClr val="0070C0"/>
                </a:solidFill>
              </a:rPr>
              <a:t>lights</a:t>
            </a:r>
            <a:r>
              <a:rPr lang="en-US" altLang="ko-KR" dirty="0"/>
              <a:t> and </a:t>
            </a:r>
            <a:r>
              <a:rPr lang="en-US" altLang="ko-KR" dirty="0">
                <a:solidFill>
                  <a:srgbClr val="0070C0"/>
                </a:solidFill>
              </a:rPr>
              <a:t>effects</a:t>
            </a:r>
            <a:r>
              <a:rPr lang="en-US" altLang="ko-KR" dirty="0"/>
              <a:t>, and also take a look at some of Unity's new features, such as </a:t>
            </a:r>
          </a:p>
          <a:p>
            <a:pPr marL="544068" lvl="1" indent="-342900">
              <a:buFont typeface="+mj-lt"/>
              <a:buAutoNum type="arabicPeriod"/>
            </a:pPr>
            <a:r>
              <a:rPr lang="en-US" altLang="ko-KR" dirty="0"/>
              <a:t>Procedural Skyboxes, </a:t>
            </a:r>
          </a:p>
          <a:p>
            <a:pPr marL="544068" lvl="1" indent="-342900">
              <a:buFont typeface="+mj-lt"/>
              <a:buAutoNum type="arabicPeriod"/>
            </a:pPr>
            <a:r>
              <a:rPr lang="en-US" altLang="ko-KR" dirty="0"/>
              <a:t>Reflection Probes, </a:t>
            </a:r>
          </a:p>
          <a:p>
            <a:pPr marL="544068" lvl="1" indent="-342900">
              <a:buFont typeface="+mj-lt"/>
              <a:buAutoNum type="arabicPeriod"/>
            </a:pPr>
            <a:r>
              <a:rPr lang="en-US" altLang="ko-KR" dirty="0"/>
              <a:t>Light Probes, and</a:t>
            </a:r>
          </a:p>
          <a:p>
            <a:pPr marL="544068" lvl="1" indent="-342900">
              <a:buFont typeface="+mj-lt"/>
              <a:buAutoNum type="arabicPeriod"/>
            </a:pPr>
            <a:r>
              <a:rPr lang="en-US" altLang="ko-KR" dirty="0"/>
              <a:t>custom Reflection Sources.</a:t>
            </a:r>
            <a:endParaRPr lang="ko-KR" altLang="en-US" sz="2200" dirty="0"/>
          </a:p>
        </p:txBody>
      </p:sp>
    </p:spTree>
    <p:extLst>
      <p:ext uri="{BB962C8B-B14F-4D97-AF65-F5344CB8AC3E}">
        <p14:creationId xmlns:p14="http://schemas.microsoft.com/office/powerpoint/2010/main" val="35909648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sz="4800" b="1" dirty="0"/>
              <a:t>Mini-project 10-3:</a:t>
            </a:r>
            <a:br>
              <a:rPr lang="en-US" altLang="ko-KR" sz="4800" b="1" dirty="0"/>
            </a:br>
            <a:r>
              <a:rPr lang="en-US" altLang="ko-KR" sz="4800" b="1" dirty="0"/>
              <a:t>Creating a laser aim with Projector and Line Renderer</a:t>
            </a:r>
            <a:endParaRPr lang="ko-KR" altLang="en-US" sz="4800" b="1" dirty="0"/>
          </a:p>
        </p:txBody>
      </p:sp>
      <p:sp>
        <p:nvSpPr>
          <p:cNvPr id="5" name="Text Placeholder 4"/>
          <p:cNvSpPr>
            <a:spLocks noGrp="1"/>
          </p:cNvSpPr>
          <p:nvPr>
            <p:ph type="body" idx="1"/>
          </p:nvPr>
        </p:nvSpPr>
        <p:spPr/>
        <p:txBody>
          <a:bodyPr/>
          <a:lstStyle/>
          <a:p>
            <a:endParaRPr lang="ko-KR" altLang="en-US"/>
          </a:p>
        </p:txBody>
      </p:sp>
    </p:spTree>
    <p:extLst>
      <p:ext uri="{BB962C8B-B14F-4D97-AF65-F5344CB8AC3E}">
        <p14:creationId xmlns:p14="http://schemas.microsoft.com/office/powerpoint/2010/main" val="180109514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dirty="0"/>
              <a:t>Creating a laser aim with Projector and Line Renderer</a:t>
            </a:r>
            <a:endParaRPr lang="ko-KR" altLang="en-US" dirty="0"/>
          </a:p>
        </p:txBody>
      </p:sp>
      <p:sp>
        <p:nvSpPr>
          <p:cNvPr id="2" name="Content Placeholder 1"/>
          <p:cNvSpPr>
            <a:spLocks noGrp="1"/>
          </p:cNvSpPr>
          <p:nvPr>
            <p:ph idx="1"/>
          </p:nvPr>
        </p:nvSpPr>
        <p:spPr/>
        <p:txBody>
          <a:bodyPr/>
          <a:lstStyle/>
          <a:p>
            <a:r>
              <a:rPr lang="en-US" altLang="ko-KR" dirty="0"/>
              <a:t>In this project we will use:</a:t>
            </a:r>
          </a:p>
          <a:p>
            <a:r>
              <a:rPr lang="en-US" altLang="ko-KR" dirty="0"/>
              <a:t>- </a:t>
            </a:r>
            <a:r>
              <a:rPr lang="en-US" altLang="ko-KR" dirty="0" err="1">
                <a:solidFill>
                  <a:srgbClr val="00B050"/>
                </a:solidFill>
              </a:rPr>
              <a:t>BasicScene</a:t>
            </a:r>
            <a:r>
              <a:rPr lang="en-US" altLang="ko-KR" dirty="0"/>
              <a:t> package</a:t>
            </a:r>
          </a:p>
          <a:p>
            <a:r>
              <a:rPr lang="en-US" altLang="ko-KR" dirty="0"/>
              <a:t>- A texture map named </a:t>
            </a:r>
            <a:r>
              <a:rPr lang="en-US" altLang="ko-KR" dirty="0" err="1">
                <a:solidFill>
                  <a:srgbClr val="00B050"/>
                </a:solidFill>
              </a:rPr>
              <a:t>LineTexture</a:t>
            </a:r>
            <a:endParaRPr lang="en-US" altLang="ko-KR" dirty="0">
              <a:solidFill>
                <a:srgbClr val="00B050"/>
              </a:solidFill>
            </a:endParaRPr>
          </a:p>
          <a:p>
            <a:r>
              <a:rPr lang="en-US" altLang="ko-KR" dirty="0"/>
              <a:t>- Assets package: </a:t>
            </a:r>
            <a:r>
              <a:rPr lang="en-US" altLang="ko-KR" dirty="0">
                <a:solidFill>
                  <a:srgbClr val="00B050"/>
                </a:solidFill>
              </a:rPr>
              <a:t>Effects</a:t>
            </a:r>
            <a:endParaRPr lang="ko-KR" altLang="en-US" dirty="0">
              <a:solidFill>
                <a:srgbClr val="00B050"/>
              </a:solidFill>
            </a:endParaRPr>
          </a:p>
        </p:txBody>
      </p:sp>
    </p:spTree>
    <p:extLst>
      <p:ext uri="{BB962C8B-B14F-4D97-AF65-F5344CB8AC3E}">
        <p14:creationId xmlns:p14="http://schemas.microsoft.com/office/powerpoint/2010/main" val="13553975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dirty="0"/>
              <a:t>Creating a laser aim with Projector and Line Renderer</a:t>
            </a:r>
            <a:endParaRPr lang="ko-KR" altLang="en-US" dirty="0"/>
          </a:p>
        </p:txBody>
      </p:sp>
      <p:sp>
        <p:nvSpPr>
          <p:cNvPr id="2" name="Content Placeholder 1"/>
          <p:cNvSpPr>
            <a:spLocks noGrp="1"/>
          </p:cNvSpPr>
          <p:nvPr>
            <p:ph sz="half" idx="1"/>
          </p:nvPr>
        </p:nvSpPr>
        <p:spPr>
          <a:xfrm>
            <a:off x="822960" y="1845734"/>
            <a:ext cx="3703320" cy="4438952"/>
          </a:xfrm>
        </p:spPr>
        <p:txBody>
          <a:bodyPr>
            <a:normAutofit fontScale="92500"/>
          </a:bodyPr>
          <a:lstStyle/>
          <a:p>
            <a:r>
              <a:rPr lang="en-US" altLang="ko-KR" dirty="0"/>
              <a:t>1. </a:t>
            </a:r>
            <a:r>
              <a:rPr lang="en-US" altLang="ko-KR" dirty="0">
                <a:solidFill>
                  <a:srgbClr val="FF0000"/>
                </a:solidFill>
              </a:rPr>
              <a:t>Import</a:t>
            </a:r>
            <a:r>
              <a:rPr lang="en-US" altLang="ko-KR" dirty="0"/>
              <a:t> </a:t>
            </a:r>
            <a:r>
              <a:rPr lang="en-US" altLang="ko-KR" b="1" dirty="0" err="1">
                <a:solidFill>
                  <a:srgbClr val="00B050"/>
                </a:solidFill>
              </a:rPr>
              <a:t>BasicScene.unitypackage</a:t>
            </a:r>
            <a:r>
              <a:rPr lang="en-US" altLang="ko-KR" dirty="0">
                <a:solidFill>
                  <a:srgbClr val="00B050"/>
                </a:solidFill>
              </a:rPr>
              <a:t> </a:t>
            </a:r>
            <a:r>
              <a:rPr lang="en-US" altLang="ko-KR" dirty="0"/>
              <a:t>to a new project. </a:t>
            </a:r>
          </a:p>
          <a:p>
            <a:r>
              <a:rPr lang="en-US" altLang="ko-KR" dirty="0"/>
              <a:t>Then, </a:t>
            </a:r>
            <a:r>
              <a:rPr lang="en-US" altLang="ko-KR" dirty="0">
                <a:solidFill>
                  <a:srgbClr val="FF0000"/>
                </a:solidFill>
              </a:rPr>
              <a:t>open</a:t>
            </a:r>
            <a:r>
              <a:rPr lang="en-US" altLang="ko-KR" dirty="0"/>
              <a:t> the scene named </a:t>
            </a:r>
            <a:r>
              <a:rPr lang="en-US" altLang="ko-KR" b="1" dirty="0" err="1"/>
              <a:t>BasicScene</a:t>
            </a:r>
            <a:r>
              <a:rPr lang="en-US" altLang="ko-KR" dirty="0"/>
              <a:t>. </a:t>
            </a:r>
          </a:p>
          <a:p>
            <a:r>
              <a:rPr lang="en-US" altLang="ko-KR" dirty="0"/>
              <a:t>2. </a:t>
            </a:r>
            <a:r>
              <a:rPr lang="en-US" altLang="ko-KR" dirty="0">
                <a:solidFill>
                  <a:srgbClr val="FF0000"/>
                </a:solidFill>
              </a:rPr>
              <a:t>Import</a:t>
            </a:r>
            <a:r>
              <a:rPr lang="en-US" altLang="ko-KR" dirty="0"/>
              <a:t> the Effects package by navigating to the </a:t>
            </a:r>
            <a:r>
              <a:rPr lang="en-US" altLang="ko-KR" dirty="0">
                <a:solidFill>
                  <a:srgbClr val="00B050"/>
                </a:solidFill>
              </a:rPr>
              <a:t>Assets | Import Package | Effects </a:t>
            </a:r>
            <a:r>
              <a:rPr lang="en-US" altLang="ko-KR" dirty="0"/>
              <a:t>menu (this is part of </a:t>
            </a:r>
            <a:r>
              <a:rPr lang="en-US" altLang="ko-KR" dirty="0">
                <a:solidFill>
                  <a:srgbClr val="FF0000"/>
                </a:solidFill>
              </a:rPr>
              <a:t>Standard Asset</a:t>
            </a:r>
            <a:r>
              <a:rPr lang="en-US" altLang="ko-KR" dirty="0"/>
              <a:t>). </a:t>
            </a:r>
          </a:p>
          <a:p>
            <a:pPr lvl="1"/>
            <a:r>
              <a:rPr lang="en-US" altLang="ko-KR" dirty="0">
                <a:solidFill>
                  <a:srgbClr val="0070C0"/>
                </a:solidFill>
              </a:rPr>
              <a:t>If you want to import only the necessary files within the package, deselect everything in the Importing package window by clicking on the None button, and then check the Projectors folder only.</a:t>
            </a:r>
            <a:r>
              <a:rPr lang="en-US" altLang="ko-KR" dirty="0"/>
              <a:t> </a:t>
            </a:r>
          </a:p>
          <a:p>
            <a:pPr lvl="1"/>
            <a:r>
              <a:rPr lang="en-US" altLang="ko-KR" dirty="0"/>
              <a:t>Then, </a:t>
            </a:r>
            <a:r>
              <a:rPr lang="en-US" altLang="ko-KR" dirty="0">
                <a:solidFill>
                  <a:srgbClr val="FF0000"/>
                </a:solidFill>
              </a:rPr>
              <a:t>click</a:t>
            </a:r>
            <a:r>
              <a:rPr lang="en-US" altLang="ko-KR" dirty="0"/>
              <a:t> on Import</a:t>
            </a:r>
            <a:endParaRPr lang="ko-KR" altLang="en-US" dirty="0"/>
          </a:p>
        </p:txBody>
      </p:sp>
      <p:pic>
        <p:nvPicPr>
          <p:cNvPr id="5" name="Content Placeholder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4664075" y="2006600"/>
            <a:ext cx="3702050" cy="3702050"/>
          </a:xfrm>
        </p:spPr>
      </p:pic>
      <p:pic>
        <p:nvPicPr>
          <p:cNvPr id="6" name="Picture 5">
            <a:extLst>
              <a:ext uri="{FF2B5EF4-FFF2-40B4-BE49-F238E27FC236}">
                <a16:creationId xmlns:a16="http://schemas.microsoft.com/office/drawing/2014/main" id="{E4AD918D-4B5F-4F43-9EBB-441D02ACDAAC}"/>
              </a:ext>
            </a:extLst>
          </p:cNvPr>
          <p:cNvPicPr>
            <a:picLocks noChangeAspect="1"/>
          </p:cNvPicPr>
          <p:nvPr/>
        </p:nvPicPr>
        <p:blipFill>
          <a:blip r:embed="rId3"/>
          <a:stretch>
            <a:fillRect/>
          </a:stretch>
        </p:blipFill>
        <p:spPr>
          <a:xfrm>
            <a:off x="8668069" y="0"/>
            <a:ext cx="475931" cy="475931"/>
          </a:xfrm>
          <a:prstGeom prst="rect">
            <a:avLst/>
          </a:prstGeom>
        </p:spPr>
      </p:pic>
    </p:spTree>
    <p:extLst>
      <p:ext uri="{BB962C8B-B14F-4D97-AF65-F5344CB8AC3E}">
        <p14:creationId xmlns:p14="http://schemas.microsoft.com/office/powerpoint/2010/main" val="28904691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498883" y="721895"/>
            <a:ext cx="6146234" cy="5414210"/>
          </a:xfrm>
          <a:prstGeom prst="rect">
            <a:avLst/>
          </a:prstGeom>
        </p:spPr>
      </p:pic>
    </p:spTree>
    <p:extLst>
      <p:ext uri="{BB962C8B-B14F-4D97-AF65-F5344CB8AC3E}">
        <p14:creationId xmlns:p14="http://schemas.microsoft.com/office/powerpoint/2010/main" val="53844889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dirty="0"/>
              <a:t>Creating a laser aim with Projector and Line Renderer</a:t>
            </a:r>
            <a:endParaRPr lang="ko-KR" altLang="en-US" dirty="0"/>
          </a:p>
        </p:txBody>
      </p:sp>
      <p:sp>
        <p:nvSpPr>
          <p:cNvPr id="2" name="Content Placeholder 1"/>
          <p:cNvSpPr>
            <a:spLocks noGrp="1"/>
          </p:cNvSpPr>
          <p:nvPr>
            <p:ph sz="half" idx="1"/>
          </p:nvPr>
        </p:nvSpPr>
        <p:spPr/>
        <p:txBody>
          <a:bodyPr>
            <a:normAutofit/>
          </a:bodyPr>
          <a:lstStyle/>
          <a:p>
            <a:r>
              <a:rPr lang="en-US" altLang="ko-KR" sz="2400" dirty="0"/>
              <a:t>3. From the </a:t>
            </a:r>
            <a:r>
              <a:rPr lang="en-US" altLang="ko-KR" sz="2400" b="1" dirty="0"/>
              <a:t>Inspector</a:t>
            </a:r>
            <a:r>
              <a:rPr lang="en-US" altLang="ko-KR" sz="2400" dirty="0"/>
              <a:t> view, </a:t>
            </a:r>
          </a:p>
          <a:p>
            <a:pPr lvl="1"/>
            <a:r>
              <a:rPr lang="en-US" altLang="ko-KR" sz="2200" dirty="0">
                <a:solidFill>
                  <a:srgbClr val="FF0000"/>
                </a:solidFill>
              </a:rPr>
              <a:t>locate</a:t>
            </a:r>
            <a:r>
              <a:rPr lang="en-US" altLang="ko-KR" sz="2200" dirty="0"/>
              <a:t> the </a:t>
            </a:r>
            <a:r>
              <a:rPr lang="en-US" altLang="ko-KR" sz="2200" b="1" dirty="0" err="1"/>
              <a:t>ProjectorLight</a:t>
            </a:r>
            <a:r>
              <a:rPr lang="en-US" altLang="ko-KR" sz="2200" b="1" dirty="0"/>
              <a:t> shader</a:t>
            </a:r>
            <a:r>
              <a:rPr lang="en-US" altLang="ko-KR" sz="2200" dirty="0"/>
              <a:t> </a:t>
            </a:r>
          </a:p>
          <a:p>
            <a:pPr lvl="1"/>
            <a:r>
              <a:rPr lang="en-US" altLang="ko-KR" sz="2200" dirty="0"/>
              <a:t>(inside the </a:t>
            </a:r>
            <a:r>
              <a:rPr lang="en-US" altLang="ko-KR" sz="2200" dirty="0">
                <a:solidFill>
                  <a:srgbClr val="00B050"/>
                </a:solidFill>
              </a:rPr>
              <a:t>Assets | Standard Assets | Effects | Projectors | Shaders folder</a:t>
            </a:r>
            <a:r>
              <a:rPr lang="en-US" altLang="ko-KR" sz="2200" dirty="0"/>
              <a:t>). </a:t>
            </a:r>
          </a:p>
          <a:p>
            <a:endParaRPr lang="en-US" altLang="ko-KR" sz="2400" dirty="0"/>
          </a:p>
          <a:p>
            <a:pPr lvl="1"/>
            <a:r>
              <a:rPr lang="en-US" altLang="ko-KR" sz="2200" dirty="0">
                <a:solidFill>
                  <a:srgbClr val="FF0000"/>
                </a:solidFill>
              </a:rPr>
              <a:t>Duplicate</a:t>
            </a:r>
            <a:r>
              <a:rPr lang="en-US" altLang="ko-KR" sz="2200" dirty="0"/>
              <a:t> the file and </a:t>
            </a:r>
            <a:r>
              <a:rPr lang="en-US" altLang="ko-KR" sz="2200" dirty="0">
                <a:solidFill>
                  <a:srgbClr val="FF0000"/>
                </a:solidFill>
              </a:rPr>
              <a:t>name</a:t>
            </a:r>
            <a:r>
              <a:rPr lang="en-US" altLang="ko-KR" sz="2200" dirty="0"/>
              <a:t> the new copy as </a:t>
            </a:r>
            <a:r>
              <a:rPr lang="en-US" altLang="ko-KR" sz="2200" dirty="0" err="1">
                <a:solidFill>
                  <a:srgbClr val="00B050"/>
                </a:solidFill>
              </a:rPr>
              <a:t>ProjectorLaser</a:t>
            </a:r>
            <a:r>
              <a:rPr lang="en-US" altLang="ko-KR" sz="2200" dirty="0"/>
              <a:t>.</a:t>
            </a:r>
            <a:endParaRPr lang="ko-KR" altLang="en-US" sz="2200" dirty="0"/>
          </a:p>
        </p:txBody>
      </p:sp>
      <p:pic>
        <p:nvPicPr>
          <p:cNvPr id="5" name="Content Placeholder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4664075" y="2006600"/>
            <a:ext cx="3702050" cy="3702050"/>
          </a:xfrm>
        </p:spPr>
      </p:pic>
      <p:pic>
        <p:nvPicPr>
          <p:cNvPr id="6" name="Picture 5">
            <a:extLst>
              <a:ext uri="{FF2B5EF4-FFF2-40B4-BE49-F238E27FC236}">
                <a16:creationId xmlns:a16="http://schemas.microsoft.com/office/drawing/2014/main" id="{D208E8E1-8D91-4391-9375-91119BC3E43F}"/>
              </a:ext>
            </a:extLst>
          </p:cNvPr>
          <p:cNvPicPr>
            <a:picLocks noChangeAspect="1"/>
          </p:cNvPicPr>
          <p:nvPr/>
        </p:nvPicPr>
        <p:blipFill>
          <a:blip r:embed="rId3"/>
          <a:stretch>
            <a:fillRect/>
          </a:stretch>
        </p:blipFill>
        <p:spPr>
          <a:xfrm>
            <a:off x="8668069" y="0"/>
            <a:ext cx="475931" cy="475931"/>
          </a:xfrm>
          <a:prstGeom prst="rect">
            <a:avLst/>
          </a:prstGeom>
        </p:spPr>
      </p:pic>
    </p:spTree>
    <p:extLst>
      <p:ext uri="{BB962C8B-B14F-4D97-AF65-F5344CB8AC3E}">
        <p14:creationId xmlns:p14="http://schemas.microsoft.com/office/powerpoint/2010/main" val="24207500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dirty="0"/>
              <a:t>Creating a laser aim with Projector and Line Renderer</a:t>
            </a:r>
            <a:endParaRPr lang="ko-KR" altLang="en-US" dirty="0"/>
          </a:p>
        </p:txBody>
      </p:sp>
      <p:sp>
        <p:nvSpPr>
          <p:cNvPr id="2" name="Content Placeholder 1"/>
          <p:cNvSpPr>
            <a:spLocks noGrp="1"/>
          </p:cNvSpPr>
          <p:nvPr>
            <p:ph sz="half" idx="1"/>
          </p:nvPr>
        </p:nvSpPr>
        <p:spPr/>
        <p:txBody>
          <a:bodyPr>
            <a:normAutofit/>
          </a:bodyPr>
          <a:lstStyle/>
          <a:p>
            <a:r>
              <a:rPr lang="en-US" altLang="ko-KR" dirty="0"/>
              <a:t>4. </a:t>
            </a:r>
            <a:r>
              <a:rPr lang="en-US" altLang="ko-KR" dirty="0">
                <a:solidFill>
                  <a:srgbClr val="FF0000"/>
                </a:solidFill>
              </a:rPr>
              <a:t>Open</a:t>
            </a:r>
            <a:r>
              <a:rPr lang="en-US" altLang="ko-KR" dirty="0"/>
              <a:t> </a:t>
            </a:r>
            <a:r>
              <a:rPr lang="en-US" altLang="ko-KR" b="1" dirty="0" err="1">
                <a:solidFill>
                  <a:srgbClr val="00B050"/>
                </a:solidFill>
              </a:rPr>
              <a:t>ProjectorLaser</a:t>
            </a:r>
            <a:r>
              <a:rPr lang="en-US" altLang="ko-KR" dirty="0"/>
              <a:t>. </a:t>
            </a:r>
          </a:p>
          <a:p>
            <a:r>
              <a:rPr lang="en-US" altLang="ko-KR" dirty="0"/>
              <a:t>From the first line of the code, </a:t>
            </a:r>
          </a:p>
          <a:p>
            <a:pPr lvl="1"/>
            <a:r>
              <a:rPr lang="en-US" altLang="ko-KR" dirty="0">
                <a:solidFill>
                  <a:srgbClr val="FF0000"/>
                </a:solidFill>
              </a:rPr>
              <a:t>change</a:t>
            </a:r>
            <a:r>
              <a:rPr lang="en-US" altLang="ko-KR" dirty="0"/>
              <a:t> Shader "</a:t>
            </a:r>
            <a:r>
              <a:rPr lang="en-US" altLang="ko-KR" i="1" dirty="0">
                <a:solidFill>
                  <a:srgbClr val="00B050"/>
                </a:solidFill>
              </a:rPr>
              <a:t>Projector/Light</a:t>
            </a:r>
            <a:r>
              <a:rPr lang="en-US" altLang="ko-KR" dirty="0"/>
              <a:t>" to Shader "</a:t>
            </a:r>
            <a:r>
              <a:rPr lang="en-US" altLang="ko-KR" i="1" dirty="0">
                <a:solidFill>
                  <a:srgbClr val="00B050"/>
                </a:solidFill>
              </a:rPr>
              <a:t>Projector/Laser</a:t>
            </a:r>
            <a:r>
              <a:rPr lang="en-US" altLang="ko-KR" dirty="0"/>
              <a:t>". </a:t>
            </a:r>
          </a:p>
          <a:p>
            <a:r>
              <a:rPr lang="en-US" altLang="ko-KR" dirty="0"/>
              <a:t>Then, </a:t>
            </a:r>
          </a:p>
          <a:p>
            <a:pPr lvl="1"/>
            <a:r>
              <a:rPr lang="en-US" altLang="ko-KR" dirty="0">
                <a:solidFill>
                  <a:srgbClr val="FF0000"/>
                </a:solidFill>
              </a:rPr>
              <a:t>locate</a:t>
            </a:r>
            <a:r>
              <a:rPr lang="en-US" altLang="ko-KR" dirty="0"/>
              <a:t> the line of code – </a:t>
            </a:r>
            <a:r>
              <a:rPr lang="en-US" altLang="ko-KR" i="1" dirty="0">
                <a:solidFill>
                  <a:srgbClr val="00B050"/>
                </a:solidFill>
              </a:rPr>
              <a:t>Blend </a:t>
            </a:r>
            <a:r>
              <a:rPr lang="en-US" altLang="ko-KR" i="1" dirty="0" err="1">
                <a:solidFill>
                  <a:srgbClr val="00B050"/>
                </a:solidFill>
              </a:rPr>
              <a:t>DstColor</a:t>
            </a:r>
            <a:r>
              <a:rPr lang="en-US" altLang="ko-KR" i="1" dirty="0">
                <a:solidFill>
                  <a:srgbClr val="00B050"/>
                </a:solidFill>
              </a:rPr>
              <a:t> One</a:t>
            </a:r>
            <a:r>
              <a:rPr lang="en-US" altLang="ko-KR" i="1" dirty="0"/>
              <a:t> </a:t>
            </a:r>
            <a:r>
              <a:rPr lang="en-US" altLang="ko-KR" dirty="0"/>
              <a:t>and </a:t>
            </a:r>
          </a:p>
          <a:p>
            <a:pPr lvl="1"/>
            <a:r>
              <a:rPr lang="en-US" altLang="ko-KR" dirty="0">
                <a:solidFill>
                  <a:srgbClr val="FF0000"/>
                </a:solidFill>
              </a:rPr>
              <a:t>change</a:t>
            </a:r>
            <a:r>
              <a:rPr lang="en-US" altLang="ko-KR" dirty="0"/>
              <a:t> it to </a:t>
            </a:r>
            <a:r>
              <a:rPr lang="en-US" altLang="ko-KR" i="1" dirty="0">
                <a:solidFill>
                  <a:srgbClr val="00B050"/>
                </a:solidFill>
              </a:rPr>
              <a:t>Blend One </a:t>
            </a:r>
            <a:r>
              <a:rPr lang="en-US" altLang="ko-KR" i="1" dirty="0" err="1">
                <a:solidFill>
                  <a:srgbClr val="00B050"/>
                </a:solidFill>
              </a:rPr>
              <a:t>One</a:t>
            </a:r>
            <a:r>
              <a:rPr lang="en-US" altLang="ko-KR" dirty="0"/>
              <a:t>. </a:t>
            </a:r>
          </a:p>
          <a:p>
            <a:r>
              <a:rPr lang="en-US" altLang="ko-KR" dirty="0">
                <a:solidFill>
                  <a:srgbClr val="FF0000"/>
                </a:solidFill>
              </a:rPr>
              <a:t>Save</a:t>
            </a:r>
            <a:r>
              <a:rPr lang="en-US" altLang="ko-KR" dirty="0"/>
              <a:t> and </a:t>
            </a:r>
            <a:r>
              <a:rPr lang="en-US" altLang="ko-KR" dirty="0">
                <a:solidFill>
                  <a:srgbClr val="FF0000"/>
                </a:solidFill>
              </a:rPr>
              <a:t>close</a:t>
            </a:r>
            <a:r>
              <a:rPr lang="en-US" altLang="ko-KR" dirty="0"/>
              <a:t> the file.</a:t>
            </a:r>
            <a:endParaRPr lang="ko-KR" altLang="en-US" sz="2400" dirty="0"/>
          </a:p>
        </p:txBody>
      </p:sp>
      <p:pic>
        <p:nvPicPr>
          <p:cNvPr id="5" name="Content Placeholder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4664075" y="2006600"/>
            <a:ext cx="3702050" cy="3702050"/>
          </a:xfrm>
        </p:spPr>
      </p:pic>
      <p:pic>
        <p:nvPicPr>
          <p:cNvPr id="6" name="Picture 5">
            <a:extLst>
              <a:ext uri="{FF2B5EF4-FFF2-40B4-BE49-F238E27FC236}">
                <a16:creationId xmlns:a16="http://schemas.microsoft.com/office/drawing/2014/main" id="{6EF4E18C-40DD-48E7-9119-DC452545BD3F}"/>
              </a:ext>
            </a:extLst>
          </p:cNvPr>
          <p:cNvPicPr>
            <a:picLocks noChangeAspect="1"/>
          </p:cNvPicPr>
          <p:nvPr/>
        </p:nvPicPr>
        <p:blipFill>
          <a:blip r:embed="rId3"/>
          <a:stretch>
            <a:fillRect/>
          </a:stretch>
        </p:blipFill>
        <p:spPr>
          <a:xfrm>
            <a:off x="8668069" y="0"/>
            <a:ext cx="475931" cy="475931"/>
          </a:xfrm>
          <a:prstGeom prst="rect">
            <a:avLst/>
          </a:prstGeom>
        </p:spPr>
      </p:pic>
    </p:spTree>
    <p:extLst>
      <p:ext uri="{BB962C8B-B14F-4D97-AF65-F5344CB8AC3E}">
        <p14:creationId xmlns:p14="http://schemas.microsoft.com/office/powerpoint/2010/main" val="8481013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lgn="ctr"/>
            <a:r>
              <a:rPr lang="en-US" altLang="ko-KR" dirty="0"/>
              <a:t>Unity </a:t>
            </a:r>
            <a:r>
              <a:rPr lang="en-US" altLang="ko-KR" dirty="0" err="1"/>
              <a:t>Shader</a:t>
            </a:r>
            <a:endParaRPr lang="ko-KR" altLang="en-US" dirty="0"/>
          </a:p>
        </p:txBody>
      </p:sp>
      <p:sp>
        <p:nvSpPr>
          <p:cNvPr id="6" name="Content Placeholder 5"/>
          <p:cNvSpPr>
            <a:spLocks noGrp="1"/>
          </p:cNvSpPr>
          <p:nvPr>
            <p:ph idx="1"/>
          </p:nvPr>
        </p:nvSpPr>
        <p:spPr/>
        <p:txBody>
          <a:bodyPr>
            <a:normAutofit/>
          </a:bodyPr>
          <a:lstStyle/>
          <a:p>
            <a:pPr algn="ctr"/>
            <a:r>
              <a:rPr lang="en-US" altLang="ko-KR" sz="2400" dirty="0"/>
              <a:t>The reason for editing the </a:t>
            </a:r>
            <a:r>
              <a:rPr lang="en-US" altLang="ko-KR" sz="2400" dirty="0" err="1"/>
              <a:t>shader</a:t>
            </a:r>
            <a:r>
              <a:rPr lang="en-US" altLang="ko-KR" sz="2400" dirty="0"/>
              <a:t> for the laser was to make it stronger by changing its blend type to Additive. </a:t>
            </a:r>
          </a:p>
          <a:p>
            <a:pPr algn="ctr"/>
            <a:r>
              <a:rPr lang="en-US" altLang="ko-KR" sz="2400" dirty="0" err="1">
                <a:solidFill>
                  <a:srgbClr val="FF0000"/>
                </a:solidFill>
              </a:rPr>
              <a:t>Shader</a:t>
            </a:r>
            <a:r>
              <a:rPr lang="en-US" altLang="ko-KR" sz="2400" dirty="0">
                <a:solidFill>
                  <a:srgbClr val="FF0000"/>
                </a:solidFill>
              </a:rPr>
              <a:t> programming is a complex subject</a:t>
            </a:r>
            <a:r>
              <a:rPr lang="en-US" altLang="ko-KR" sz="2400" dirty="0"/>
              <a:t>, if you want to learn more about it, check out Unity's documentation on the subject, which is available at</a:t>
            </a:r>
          </a:p>
          <a:p>
            <a:pPr algn="ctr"/>
            <a:r>
              <a:rPr lang="en-US" altLang="ko-KR" sz="2400" dirty="0">
                <a:solidFill>
                  <a:srgbClr val="0070C0"/>
                </a:solidFill>
              </a:rPr>
              <a:t>http://docs.unity3d.com/Manual/SL-Reference.html</a:t>
            </a:r>
            <a:r>
              <a:rPr lang="en-US" altLang="ko-KR" sz="2400" dirty="0"/>
              <a:t>, </a:t>
            </a:r>
          </a:p>
          <a:p>
            <a:pPr algn="ctr"/>
            <a:r>
              <a:rPr lang="en-US" altLang="ko-KR" sz="2400" dirty="0"/>
              <a:t>and also the book called </a:t>
            </a:r>
            <a:r>
              <a:rPr lang="en-US" altLang="ko-KR" sz="2400" i="1" dirty="0"/>
              <a:t>Unity </a:t>
            </a:r>
            <a:r>
              <a:rPr lang="en-US" altLang="ko-KR" sz="2400" i="1" dirty="0" err="1"/>
              <a:t>Shaders</a:t>
            </a:r>
            <a:r>
              <a:rPr lang="en-US" altLang="ko-KR" sz="2400" i="1" dirty="0"/>
              <a:t> and Effects</a:t>
            </a:r>
          </a:p>
          <a:p>
            <a:pPr algn="ctr"/>
            <a:r>
              <a:rPr lang="en-US" altLang="ko-KR" sz="2400" i="1" dirty="0"/>
              <a:t>Cookbook</a:t>
            </a:r>
            <a:r>
              <a:rPr lang="en-US" altLang="ko-KR" sz="2400" dirty="0"/>
              <a:t>, published by </a:t>
            </a:r>
            <a:r>
              <a:rPr lang="en-US" altLang="ko-KR" sz="2400" dirty="0" err="1"/>
              <a:t>Packt</a:t>
            </a:r>
            <a:r>
              <a:rPr lang="en-US" altLang="ko-KR" sz="2400" dirty="0"/>
              <a:t>.</a:t>
            </a:r>
            <a:endParaRPr lang="ko-KR" altLang="en-US" sz="2400" dirty="0"/>
          </a:p>
        </p:txBody>
      </p:sp>
    </p:spTree>
    <p:extLst>
      <p:ext uri="{BB962C8B-B14F-4D97-AF65-F5344CB8AC3E}">
        <p14:creationId xmlns:p14="http://schemas.microsoft.com/office/powerpoint/2010/main" val="344898772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dirty="0"/>
              <a:t>Creating a laser aim with Projector and Line Renderer</a:t>
            </a:r>
            <a:endParaRPr lang="ko-KR" altLang="en-US" dirty="0"/>
          </a:p>
        </p:txBody>
      </p:sp>
      <p:sp>
        <p:nvSpPr>
          <p:cNvPr id="2" name="Content Placeholder 1"/>
          <p:cNvSpPr>
            <a:spLocks noGrp="1"/>
          </p:cNvSpPr>
          <p:nvPr>
            <p:ph sz="half" idx="1"/>
          </p:nvPr>
        </p:nvSpPr>
        <p:spPr/>
        <p:txBody>
          <a:bodyPr>
            <a:normAutofit/>
          </a:bodyPr>
          <a:lstStyle/>
          <a:p>
            <a:r>
              <a:rPr lang="en-US" altLang="ko-KR" dirty="0"/>
              <a:t>5</a:t>
            </a:r>
            <a:r>
              <a:rPr lang="en-US" altLang="ko-KR" dirty="0">
                <a:solidFill>
                  <a:srgbClr val="00B050"/>
                </a:solidFill>
              </a:rPr>
              <a:t>. Now that we have fixed the </a:t>
            </a:r>
            <a:r>
              <a:rPr lang="en-US" altLang="ko-KR" dirty="0" err="1">
                <a:solidFill>
                  <a:srgbClr val="00B050"/>
                </a:solidFill>
              </a:rPr>
              <a:t>shader</a:t>
            </a:r>
            <a:r>
              <a:rPr lang="en-US" altLang="ko-KR" dirty="0"/>
              <a:t>, we need a </a:t>
            </a:r>
            <a:r>
              <a:rPr lang="en-US" altLang="ko-KR" b="1" dirty="0"/>
              <a:t>material</a:t>
            </a:r>
            <a:r>
              <a:rPr lang="en-US" altLang="ko-KR" dirty="0"/>
              <a:t>. </a:t>
            </a:r>
          </a:p>
          <a:p>
            <a:r>
              <a:rPr lang="en-US" altLang="ko-KR" dirty="0"/>
              <a:t>From the </a:t>
            </a:r>
            <a:r>
              <a:rPr lang="en-US" altLang="ko-KR" b="1" dirty="0"/>
              <a:t>Project</a:t>
            </a:r>
            <a:r>
              <a:rPr lang="en-US" altLang="ko-KR" dirty="0"/>
              <a:t> view, </a:t>
            </a:r>
          </a:p>
          <a:p>
            <a:pPr lvl="1"/>
            <a:r>
              <a:rPr lang="en-US" altLang="ko-KR" dirty="0">
                <a:solidFill>
                  <a:srgbClr val="FF0000"/>
                </a:solidFill>
              </a:rPr>
              <a:t>use</a:t>
            </a:r>
            <a:r>
              <a:rPr lang="en-US" altLang="ko-KR" dirty="0"/>
              <a:t> the Create drop-down menu to </a:t>
            </a:r>
            <a:r>
              <a:rPr lang="en-US" altLang="ko-KR" dirty="0">
                <a:solidFill>
                  <a:srgbClr val="FF0000"/>
                </a:solidFill>
              </a:rPr>
              <a:t>create</a:t>
            </a:r>
            <a:r>
              <a:rPr lang="en-US" altLang="ko-KR" dirty="0"/>
              <a:t> a new Material. </a:t>
            </a:r>
          </a:p>
          <a:p>
            <a:pPr lvl="1"/>
            <a:r>
              <a:rPr lang="en-US" altLang="ko-KR" dirty="0">
                <a:solidFill>
                  <a:srgbClr val="FF0000"/>
                </a:solidFill>
              </a:rPr>
              <a:t>Name</a:t>
            </a:r>
            <a:r>
              <a:rPr lang="en-US" altLang="ko-KR" dirty="0"/>
              <a:t> it </a:t>
            </a:r>
            <a:r>
              <a:rPr lang="en-US" altLang="ko-KR" b="1" i="1" dirty="0" err="1">
                <a:solidFill>
                  <a:srgbClr val="00B050"/>
                </a:solidFill>
              </a:rPr>
              <a:t>LaserMaterial</a:t>
            </a:r>
            <a:r>
              <a:rPr lang="en-US" altLang="ko-KR" dirty="0"/>
              <a:t>.</a:t>
            </a:r>
          </a:p>
          <a:p>
            <a:r>
              <a:rPr lang="en-US" altLang="ko-KR" dirty="0"/>
              <a:t>Then, </a:t>
            </a:r>
            <a:r>
              <a:rPr lang="en-US" altLang="ko-KR" dirty="0">
                <a:solidFill>
                  <a:srgbClr val="FF0000"/>
                </a:solidFill>
              </a:rPr>
              <a:t>select</a:t>
            </a:r>
            <a:r>
              <a:rPr lang="en-US" altLang="ko-KR" dirty="0"/>
              <a:t> it from the </a:t>
            </a:r>
            <a:r>
              <a:rPr lang="en-US" altLang="ko-KR" b="1" dirty="0"/>
              <a:t>Project</a:t>
            </a:r>
            <a:r>
              <a:rPr lang="en-US" altLang="ko-KR" dirty="0"/>
              <a:t> view and, from the </a:t>
            </a:r>
            <a:r>
              <a:rPr lang="en-US" altLang="ko-KR" b="1" dirty="0"/>
              <a:t>Inspector</a:t>
            </a:r>
            <a:r>
              <a:rPr lang="en-US" altLang="ko-KR" dirty="0"/>
              <a:t> view, </a:t>
            </a:r>
          </a:p>
          <a:p>
            <a:pPr lvl="1"/>
            <a:r>
              <a:rPr lang="en-US" altLang="ko-KR" dirty="0">
                <a:solidFill>
                  <a:srgbClr val="FF0000"/>
                </a:solidFill>
              </a:rPr>
              <a:t>change</a:t>
            </a:r>
            <a:r>
              <a:rPr lang="en-US" altLang="ko-KR" dirty="0"/>
              <a:t> its </a:t>
            </a:r>
            <a:r>
              <a:rPr lang="en-US" altLang="ko-KR" b="1" i="1" dirty="0"/>
              <a:t>Shader</a:t>
            </a:r>
            <a:r>
              <a:rPr lang="en-US" altLang="ko-KR" dirty="0"/>
              <a:t> to </a:t>
            </a:r>
            <a:r>
              <a:rPr lang="en-US" altLang="ko-KR" i="1" dirty="0">
                <a:solidFill>
                  <a:srgbClr val="00B050"/>
                </a:solidFill>
              </a:rPr>
              <a:t>Projector/Laser</a:t>
            </a:r>
            <a:r>
              <a:rPr lang="en-US" altLang="ko-KR" dirty="0"/>
              <a:t>.</a:t>
            </a:r>
            <a:endParaRPr lang="ko-KR" altLang="en-US" sz="2200" dirty="0"/>
          </a:p>
        </p:txBody>
      </p:sp>
      <p:pic>
        <p:nvPicPr>
          <p:cNvPr id="5" name="Content Placeholder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4664075" y="2006600"/>
            <a:ext cx="3702050" cy="3702050"/>
          </a:xfrm>
        </p:spPr>
      </p:pic>
      <p:pic>
        <p:nvPicPr>
          <p:cNvPr id="6" name="Picture 5">
            <a:extLst>
              <a:ext uri="{FF2B5EF4-FFF2-40B4-BE49-F238E27FC236}">
                <a16:creationId xmlns:a16="http://schemas.microsoft.com/office/drawing/2014/main" id="{74F4A0A9-0C08-4477-A126-ABD4B0D49E41}"/>
              </a:ext>
            </a:extLst>
          </p:cNvPr>
          <p:cNvPicPr>
            <a:picLocks noChangeAspect="1"/>
          </p:cNvPicPr>
          <p:nvPr/>
        </p:nvPicPr>
        <p:blipFill>
          <a:blip r:embed="rId3"/>
          <a:stretch>
            <a:fillRect/>
          </a:stretch>
        </p:blipFill>
        <p:spPr>
          <a:xfrm>
            <a:off x="8668069" y="0"/>
            <a:ext cx="475931" cy="475931"/>
          </a:xfrm>
          <a:prstGeom prst="rect">
            <a:avLst/>
          </a:prstGeom>
        </p:spPr>
      </p:pic>
    </p:spTree>
    <p:extLst>
      <p:ext uri="{BB962C8B-B14F-4D97-AF65-F5344CB8AC3E}">
        <p14:creationId xmlns:p14="http://schemas.microsoft.com/office/powerpoint/2010/main" val="6665760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dirty="0"/>
              <a:t>Creating a laser aim with Projector and Line Renderer</a:t>
            </a:r>
            <a:endParaRPr lang="ko-KR" altLang="en-US" dirty="0"/>
          </a:p>
        </p:txBody>
      </p:sp>
      <p:sp>
        <p:nvSpPr>
          <p:cNvPr id="2" name="Content Placeholder 1"/>
          <p:cNvSpPr>
            <a:spLocks noGrp="1"/>
          </p:cNvSpPr>
          <p:nvPr>
            <p:ph sz="half" idx="1"/>
          </p:nvPr>
        </p:nvSpPr>
        <p:spPr/>
        <p:txBody>
          <a:bodyPr>
            <a:normAutofit/>
          </a:bodyPr>
          <a:lstStyle/>
          <a:p>
            <a:r>
              <a:rPr lang="en-US" altLang="ko-KR" dirty="0"/>
              <a:t>6. From the </a:t>
            </a:r>
            <a:r>
              <a:rPr lang="en-US" altLang="ko-KR" b="1" dirty="0"/>
              <a:t>Project</a:t>
            </a:r>
            <a:r>
              <a:rPr lang="en-US" altLang="ko-KR" dirty="0"/>
              <a:t> view, </a:t>
            </a:r>
          </a:p>
          <a:p>
            <a:pPr lvl="1"/>
            <a:r>
              <a:rPr lang="en-US" altLang="ko-KR" dirty="0">
                <a:solidFill>
                  <a:srgbClr val="FF0000"/>
                </a:solidFill>
              </a:rPr>
              <a:t>locate</a:t>
            </a:r>
            <a:r>
              <a:rPr lang="en-US" altLang="ko-KR" dirty="0"/>
              <a:t> the </a:t>
            </a:r>
            <a:r>
              <a:rPr lang="en-US" altLang="ko-KR" i="1" dirty="0">
                <a:solidFill>
                  <a:srgbClr val="0070C0"/>
                </a:solidFill>
              </a:rPr>
              <a:t>Falloff</a:t>
            </a:r>
            <a:r>
              <a:rPr lang="en-US" altLang="ko-KR" dirty="0"/>
              <a:t> texture. </a:t>
            </a:r>
          </a:p>
          <a:p>
            <a:pPr lvl="1"/>
            <a:r>
              <a:rPr lang="en-US" altLang="ko-KR" dirty="0">
                <a:solidFill>
                  <a:srgbClr val="FF0000"/>
                </a:solidFill>
              </a:rPr>
              <a:t>Open</a:t>
            </a:r>
            <a:r>
              <a:rPr lang="en-US" altLang="ko-KR" dirty="0"/>
              <a:t> it in your </a:t>
            </a:r>
            <a:r>
              <a:rPr lang="en-US" altLang="ko-KR" i="1" dirty="0">
                <a:solidFill>
                  <a:srgbClr val="7030A0"/>
                </a:solidFill>
              </a:rPr>
              <a:t>image editor </a:t>
            </a:r>
            <a:r>
              <a:rPr lang="en-US" altLang="ko-KR" dirty="0"/>
              <a:t>and, except for the first and last columns column of pixels that should be black, </a:t>
            </a:r>
            <a:r>
              <a:rPr lang="en-US" altLang="ko-KR" dirty="0">
                <a:solidFill>
                  <a:srgbClr val="7030A0"/>
                </a:solidFill>
              </a:rPr>
              <a:t>paint everything white</a:t>
            </a:r>
            <a:r>
              <a:rPr lang="en-US" altLang="ko-KR" dirty="0"/>
              <a:t>. </a:t>
            </a:r>
          </a:p>
          <a:p>
            <a:r>
              <a:rPr lang="en-US" altLang="ko-KR" dirty="0">
                <a:solidFill>
                  <a:srgbClr val="FF0000"/>
                </a:solidFill>
              </a:rPr>
              <a:t>Save</a:t>
            </a:r>
            <a:r>
              <a:rPr lang="en-US" altLang="ko-KR" dirty="0"/>
              <a:t> the file and </a:t>
            </a:r>
            <a:r>
              <a:rPr lang="en-US" altLang="ko-KR" dirty="0">
                <a:solidFill>
                  <a:srgbClr val="FF0000"/>
                </a:solidFill>
              </a:rPr>
              <a:t>go back </a:t>
            </a:r>
            <a:r>
              <a:rPr lang="en-US" altLang="ko-KR" dirty="0"/>
              <a:t>to Unity.</a:t>
            </a:r>
            <a:endParaRPr lang="ko-KR" altLang="en-US" sz="2400" dirty="0"/>
          </a:p>
        </p:txBody>
      </p:sp>
      <p:pic>
        <p:nvPicPr>
          <p:cNvPr id="6" name="Content Placeholder 5"/>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4664075" y="2006600"/>
            <a:ext cx="3702050" cy="3702050"/>
          </a:xfrm>
        </p:spPr>
      </p:pic>
      <p:pic>
        <p:nvPicPr>
          <p:cNvPr id="5" name="Picture 4"/>
          <p:cNvPicPr>
            <a:picLocks noChangeAspect="1"/>
          </p:cNvPicPr>
          <p:nvPr/>
        </p:nvPicPr>
        <p:blipFill>
          <a:blip r:embed="rId3"/>
          <a:stretch>
            <a:fillRect/>
          </a:stretch>
        </p:blipFill>
        <p:spPr>
          <a:xfrm>
            <a:off x="1136633" y="4866974"/>
            <a:ext cx="2905125" cy="723900"/>
          </a:xfrm>
          <a:prstGeom prst="rect">
            <a:avLst/>
          </a:prstGeom>
        </p:spPr>
      </p:pic>
      <p:pic>
        <p:nvPicPr>
          <p:cNvPr id="7" name="Picture 6">
            <a:extLst>
              <a:ext uri="{FF2B5EF4-FFF2-40B4-BE49-F238E27FC236}">
                <a16:creationId xmlns:a16="http://schemas.microsoft.com/office/drawing/2014/main" id="{5CA6BA59-ECAB-485D-BAAB-9AB7B15F1F64}"/>
              </a:ext>
            </a:extLst>
          </p:cNvPr>
          <p:cNvPicPr>
            <a:picLocks noChangeAspect="1"/>
          </p:cNvPicPr>
          <p:nvPr/>
        </p:nvPicPr>
        <p:blipFill>
          <a:blip r:embed="rId4"/>
          <a:stretch>
            <a:fillRect/>
          </a:stretch>
        </p:blipFill>
        <p:spPr>
          <a:xfrm>
            <a:off x="8668069" y="0"/>
            <a:ext cx="475931" cy="475931"/>
          </a:xfrm>
          <a:prstGeom prst="rect">
            <a:avLst/>
          </a:prstGeom>
        </p:spPr>
      </p:pic>
    </p:spTree>
    <p:extLst>
      <p:ext uri="{BB962C8B-B14F-4D97-AF65-F5344CB8AC3E}">
        <p14:creationId xmlns:p14="http://schemas.microsoft.com/office/powerpoint/2010/main" val="412404413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dirty="0"/>
              <a:t>Creating a laser aim with Projector and Line Renderer</a:t>
            </a:r>
            <a:endParaRPr lang="ko-KR" altLang="en-US" dirty="0"/>
          </a:p>
        </p:txBody>
      </p:sp>
      <p:sp>
        <p:nvSpPr>
          <p:cNvPr id="2" name="Content Placeholder 1"/>
          <p:cNvSpPr>
            <a:spLocks noGrp="1"/>
          </p:cNvSpPr>
          <p:nvPr>
            <p:ph sz="half" idx="1"/>
          </p:nvPr>
        </p:nvSpPr>
        <p:spPr/>
        <p:txBody>
          <a:bodyPr>
            <a:normAutofit/>
          </a:bodyPr>
          <a:lstStyle/>
          <a:p>
            <a:r>
              <a:rPr lang="en-US" altLang="ko-KR" dirty="0"/>
              <a:t>7. </a:t>
            </a:r>
            <a:r>
              <a:rPr lang="en-US" altLang="ko-KR" dirty="0">
                <a:solidFill>
                  <a:srgbClr val="FF0000"/>
                </a:solidFill>
              </a:rPr>
              <a:t>Change</a:t>
            </a:r>
            <a:r>
              <a:rPr lang="en-US" altLang="ko-KR" dirty="0"/>
              <a:t> the </a:t>
            </a:r>
            <a:r>
              <a:rPr lang="en-US" altLang="ko-KR" b="1" dirty="0" err="1"/>
              <a:t>LaserMaterial's</a:t>
            </a:r>
            <a:r>
              <a:rPr lang="en-US" altLang="ko-KR" dirty="0"/>
              <a:t> </a:t>
            </a:r>
            <a:r>
              <a:rPr lang="en-US" altLang="ko-KR" dirty="0">
                <a:solidFill>
                  <a:srgbClr val="0070C0"/>
                </a:solidFill>
              </a:rPr>
              <a:t>Main </a:t>
            </a:r>
            <a:r>
              <a:rPr lang="en-US" altLang="ko-KR" b="1" dirty="0">
                <a:solidFill>
                  <a:srgbClr val="0070C0"/>
                </a:solidFill>
              </a:rPr>
              <a:t>Color</a:t>
            </a:r>
            <a:r>
              <a:rPr lang="en-US" altLang="ko-KR" dirty="0">
                <a:solidFill>
                  <a:srgbClr val="0070C0"/>
                </a:solidFill>
              </a:rPr>
              <a:t> </a:t>
            </a:r>
            <a:r>
              <a:rPr lang="en-US" altLang="ko-KR" dirty="0"/>
              <a:t>to </a:t>
            </a:r>
            <a:r>
              <a:rPr lang="en-US" altLang="ko-KR" dirty="0">
                <a:solidFill>
                  <a:srgbClr val="00B050"/>
                </a:solidFill>
              </a:rPr>
              <a:t>red</a:t>
            </a:r>
            <a:r>
              <a:rPr lang="en-US" altLang="ko-KR" dirty="0"/>
              <a:t> (RGB: </a:t>
            </a:r>
            <a:r>
              <a:rPr lang="en-US" altLang="ko-KR" dirty="0">
                <a:solidFill>
                  <a:srgbClr val="00B050"/>
                </a:solidFill>
              </a:rPr>
              <a:t>255</a:t>
            </a:r>
            <a:r>
              <a:rPr lang="en-US" altLang="ko-KR" dirty="0"/>
              <a:t>, </a:t>
            </a:r>
            <a:r>
              <a:rPr lang="en-US" altLang="ko-KR" dirty="0">
                <a:solidFill>
                  <a:srgbClr val="00B050"/>
                </a:solidFill>
              </a:rPr>
              <a:t>0</a:t>
            </a:r>
            <a:r>
              <a:rPr lang="en-US" altLang="ko-KR" dirty="0"/>
              <a:t>, </a:t>
            </a:r>
            <a:r>
              <a:rPr lang="en-US" altLang="ko-KR" dirty="0">
                <a:solidFill>
                  <a:srgbClr val="00B050"/>
                </a:solidFill>
              </a:rPr>
              <a:t>0</a:t>
            </a:r>
            <a:r>
              <a:rPr lang="en-US" altLang="ko-KR" dirty="0"/>
              <a:t>). </a:t>
            </a:r>
          </a:p>
          <a:p>
            <a:r>
              <a:rPr lang="en-US" altLang="ko-KR" dirty="0"/>
              <a:t>Then, from the </a:t>
            </a:r>
            <a:r>
              <a:rPr lang="en-US" altLang="ko-KR" b="1" dirty="0"/>
              <a:t>texture</a:t>
            </a:r>
            <a:r>
              <a:rPr lang="en-US" altLang="ko-KR" dirty="0"/>
              <a:t> slots, </a:t>
            </a:r>
          </a:p>
          <a:p>
            <a:pPr lvl="1"/>
            <a:r>
              <a:rPr lang="en-US" altLang="ko-KR" dirty="0">
                <a:solidFill>
                  <a:srgbClr val="FF0000"/>
                </a:solidFill>
              </a:rPr>
              <a:t>select</a:t>
            </a:r>
            <a:r>
              <a:rPr lang="en-US" altLang="ko-KR" dirty="0"/>
              <a:t> the </a:t>
            </a:r>
            <a:r>
              <a:rPr lang="en-US" altLang="ko-KR" i="1" dirty="0">
                <a:solidFill>
                  <a:srgbClr val="0070C0"/>
                </a:solidFill>
              </a:rPr>
              <a:t>Light texture </a:t>
            </a:r>
            <a:r>
              <a:rPr lang="en-US" altLang="ko-KR" dirty="0"/>
              <a:t>as </a:t>
            </a:r>
            <a:r>
              <a:rPr lang="en-US" altLang="ko-KR" b="1" dirty="0">
                <a:solidFill>
                  <a:srgbClr val="00B050"/>
                </a:solidFill>
              </a:rPr>
              <a:t>Cookie</a:t>
            </a:r>
            <a:r>
              <a:rPr lang="en-US" altLang="ko-KR" dirty="0"/>
              <a:t> and the </a:t>
            </a:r>
            <a:r>
              <a:rPr lang="en-US" altLang="ko-KR" i="1" dirty="0">
                <a:solidFill>
                  <a:srgbClr val="0070C0"/>
                </a:solidFill>
              </a:rPr>
              <a:t>Falloff</a:t>
            </a:r>
            <a:r>
              <a:rPr lang="en-US" altLang="ko-KR" dirty="0">
                <a:solidFill>
                  <a:srgbClr val="0070C0"/>
                </a:solidFill>
              </a:rPr>
              <a:t> texture </a:t>
            </a:r>
            <a:r>
              <a:rPr lang="en-US" altLang="ko-KR" dirty="0"/>
              <a:t>as </a:t>
            </a:r>
            <a:r>
              <a:rPr lang="en-US" altLang="ko-KR" b="1" dirty="0">
                <a:solidFill>
                  <a:srgbClr val="00B050"/>
                </a:solidFill>
              </a:rPr>
              <a:t>Falloff</a:t>
            </a:r>
            <a:r>
              <a:rPr lang="en-US" altLang="ko-KR" dirty="0"/>
              <a:t>.</a:t>
            </a:r>
            <a:endParaRPr lang="ko-KR" altLang="en-US" sz="2200" dirty="0"/>
          </a:p>
        </p:txBody>
      </p:sp>
      <p:pic>
        <p:nvPicPr>
          <p:cNvPr id="7" name="Content Placeholder 6"/>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4664075" y="2006600"/>
            <a:ext cx="3702050" cy="3702050"/>
          </a:xfrm>
        </p:spPr>
      </p:pic>
      <p:pic>
        <p:nvPicPr>
          <p:cNvPr id="6" name="Picture 5"/>
          <p:cNvPicPr>
            <a:picLocks noChangeAspect="1"/>
          </p:cNvPicPr>
          <p:nvPr/>
        </p:nvPicPr>
        <p:blipFill>
          <a:blip r:embed="rId3"/>
          <a:stretch>
            <a:fillRect/>
          </a:stretch>
        </p:blipFill>
        <p:spPr>
          <a:xfrm>
            <a:off x="908684" y="3588268"/>
            <a:ext cx="3377215" cy="2514149"/>
          </a:xfrm>
          <a:prstGeom prst="rect">
            <a:avLst/>
          </a:prstGeom>
        </p:spPr>
      </p:pic>
      <p:pic>
        <p:nvPicPr>
          <p:cNvPr id="8" name="Picture 7">
            <a:extLst>
              <a:ext uri="{FF2B5EF4-FFF2-40B4-BE49-F238E27FC236}">
                <a16:creationId xmlns:a16="http://schemas.microsoft.com/office/drawing/2014/main" id="{BD7E561B-172E-4F1C-BD48-DCEBEE2F8089}"/>
              </a:ext>
            </a:extLst>
          </p:cNvPr>
          <p:cNvPicPr>
            <a:picLocks noChangeAspect="1"/>
          </p:cNvPicPr>
          <p:nvPr/>
        </p:nvPicPr>
        <p:blipFill>
          <a:blip r:embed="rId4"/>
          <a:stretch>
            <a:fillRect/>
          </a:stretch>
        </p:blipFill>
        <p:spPr>
          <a:xfrm>
            <a:off x="8668069" y="0"/>
            <a:ext cx="475931" cy="475931"/>
          </a:xfrm>
          <a:prstGeom prst="rect">
            <a:avLst/>
          </a:prstGeom>
        </p:spPr>
      </p:pic>
    </p:spTree>
    <p:extLst>
      <p:ext uri="{BB962C8B-B14F-4D97-AF65-F5344CB8AC3E}">
        <p14:creationId xmlns:p14="http://schemas.microsoft.com/office/powerpoint/2010/main" val="7163336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22959" y="286604"/>
            <a:ext cx="7801277" cy="1450757"/>
          </a:xfrm>
        </p:spPr>
        <p:txBody>
          <a:bodyPr/>
          <a:lstStyle/>
          <a:p>
            <a:r>
              <a:rPr lang="en-US" altLang="ko-KR" dirty="0"/>
              <a:t>Lights and Effects - Introduction</a:t>
            </a:r>
            <a:endParaRPr lang="ko-KR" altLang="en-US" dirty="0"/>
          </a:p>
        </p:txBody>
      </p:sp>
      <p:sp>
        <p:nvSpPr>
          <p:cNvPr id="5" name="Content Placeholder 4"/>
          <p:cNvSpPr>
            <a:spLocks noGrp="1"/>
          </p:cNvSpPr>
          <p:nvPr>
            <p:ph idx="1"/>
          </p:nvPr>
        </p:nvSpPr>
        <p:spPr/>
        <p:txBody>
          <a:bodyPr>
            <a:normAutofit/>
          </a:bodyPr>
          <a:lstStyle/>
          <a:p>
            <a:r>
              <a:rPr lang="en-US" altLang="ko-KR" sz="2400" dirty="0">
                <a:solidFill>
                  <a:srgbClr val="FF0000"/>
                </a:solidFill>
              </a:rPr>
              <a:t>Lighting</a:t>
            </a:r>
            <a:r>
              <a:rPr lang="en-US" altLang="ko-KR" sz="2400" dirty="0"/>
              <a:t> is an area that has received a lot of attention from Unity.</a:t>
            </a:r>
          </a:p>
          <a:p>
            <a:pPr lvl="1"/>
            <a:r>
              <a:rPr lang="en-US" altLang="ko-KR" sz="2200" dirty="0"/>
              <a:t>Lightning now features real-time </a:t>
            </a:r>
            <a:r>
              <a:rPr lang="en-US" altLang="ko-KR" sz="2200" dirty="0">
                <a:solidFill>
                  <a:srgbClr val="0070C0"/>
                </a:solidFill>
              </a:rPr>
              <a:t>Global Illumination </a:t>
            </a:r>
            <a:r>
              <a:rPr lang="en-US" altLang="ko-KR" sz="2200" dirty="0"/>
              <a:t>technology provided by </a:t>
            </a:r>
            <a:r>
              <a:rPr lang="en-US" altLang="ko-KR" sz="2200" dirty="0">
                <a:solidFill>
                  <a:srgbClr val="0070C0"/>
                </a:solidFill>
              </a:rPr>
              <a:t>Enlighten</a:t>
            </a:r>
            <a:r>
              <a:rPr lang="en-US" altLang="ko-KR" sz="2200" dirty="0"/>
              <a:t>. </a:t>
            </a:r>
          </a:p>
          <a:p>
            <a:pPr lvl="1"/>
            <a:r>
              <a:rPr lang="en-US" altLang="ko-KR" sz="2200" dirty="0"/>
              <a:t>This new technology provides better and more realistic results for both real-time and baked lighting. </a:t>
            </a:r>
          </a:p>
          <a:p>
            <a:r>
              <a:rPr lang="en-US" altLang="ko-KR" sz="2400" dirty="0"/>
              <a:t>For more information on Unity's </a:t>
            </a:r>
            <a:r>
              <a:rPr lang="en-US" altLang="ko-KR" sz="2400" dirty="0">
                <a:solidFill>
                  <a:srgbClr val="0070C0"/>
                </a:solidFill>
              </a:rPr>
              <a:t>Global Illumination </a:t>
            </a:r>
            <a:r>
              <a:rPr lang="en-US" altLang="ko-KR" sz="2400" dirty="0"/>
              <a:t>system, check out its documentation at </a:t>
            </a:r>
            <a:r>
              <a:rPr lang="en-US" altLang="ko-KR" sz="2400" dirty="0">
                <a:hlinkClick r:id="rId2"/>
              </a:rPr>
              <a:t>http://docs.unity3d.com/Manual/GIIntro.html</a:t>
            </a:r>
            <a:r>
              <a:rPr lang="en-US" altLang="ko-KR" sz="2400" dirty="0"/>
              <a:t> </a:t>
            </a:r>
            <a:endParaRPr lang="ko-KR" altLang="en-US" sz="2400" dirty="0"/>
          </a:p>
        </p:txBody>
      </p:sp>
    </p:spTree>
    <p:extLst>
      <p:ext uri="{BB962C8B-B14F-4D97-AF65-F5344CB8AC3E}">
        <p14:creationId xmlns:p14="http://schemas.microsoft.com/office/powerpoint/2010/main" val="299938478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dirty="0"/>
              <a:t>Creating a laser aim with Projector and Line Renderer</a:t>
            </a:r>
            <a:endParaRPr lang="ko-KR" altLang="en-US" dirty="0"/>
          </a:p>
        </p:txBody>
      </p:sp>
      <p:sp>
        <p:nvSpPr>
          <p:cNvPr id="2" name="Content Placeholder 1"/>
          <p:cNvSpPr>
            <a:spLocks noGrp="1"/>
          </p:cNvSpPr>
          <p:nvPr>
            <p:ph sz="half" idx="1"/>
          </p:nvPr>
        </p:nvSpPr>
        <p:spPr/>
        <p:txBody>
          <a:bodyPr>
            <a:normAutofit lnSpcReduction="10000"/>
          </a:bodyPr>
          <a:lstStyle/>
          <a:p>
            <a:r>
              <a:rPr lang="en-US" altLang="ko-KR" dirty="0"/>
              <a:t>8. From the </a:t>
            </a:r>
            <a:r>
              <a:rPr lang="en-US" altLang="ko-KR" b="1" dirty="0"/>
              <a:t>Hierarchy</a:t>
            </a:r>
            <a:r>
              <a:rPr lang="en-US" altLang="ko-KR" dirty="0"/>
              <a:t> view, </a:t>
            </a:r>
          </a:p>
          <a:p>
            <a:pPr lvl="1"/>
            <a:r>
              <a:rPr lang="en-US" altLang="ko-KR" dirty="0">
                <a:solidFill>
                  <a:srgbClr val="FF0000"/>
                </a:solidFill>
              </a:rPr>
              <a:t>find</a:t>
            </a:r>
            <a:r>
              <a:rPr lang="en-US" altLang="ko-KR" dirty="0"/>
              <a:t> and </a:t>
            </a:r>
            <a:r>
              <a:rPr lang="en-US" altLang="ko-KR" dirty="0">
                <a:solidFill>
                  <a:srgbClr val="FF0000"/>
                </a:solidFill>
              </a:rPr>
              <a:t>select</a:t>
            </a:r>
            <a:r>
              <a:rPr lang="en-US" altLang="ko-KR" dirty="0"/>
              <a:t> the </a:t>
            </a:r>
            <a:r>
              <a:rPr lang="en-US" altLang="ko-KR" i="1" dirty="0" err="1">
                <a:solidFill>
                  <a:srgbClr val="00B050"/>
                </a:solidFill>
              </a:rPr>
              <a:t>pointerPrefab</a:t>
            </a:r>
            <a:r>
              <a:rPr lang="en-US" altLang="ko-KR" dirty="0"/>
              <a:t> object (</a:t>
            </a:r>
            <a:r>
              <a:rPr lang="en-US" altLang="ko-KR" dirty="0" err="1">
                <a:solidFill>
                  <a:srgbClr val="00B0F0"/>
                </a:solidFill>
              </a:rPr>
              <a:t>MsLaser</a:t>
            </a:r>
            <a:r>
              <a:rPr lang="en-US" altLang="ko-KR" dirty="0">
                <a:solidFill>
                  <a:srgbClr val="00B0F0"/>
                </a:solidFill>
              </a:rPr>
              <a:t> |</a:t>
            </a:r>
            <a:r>
              <a:rPr lang="en-US" altLang="ko-KR" dirty="0" err="1">
                <a:solidFill>
                  <a:srgbClr val="00B0F0"/>
                </a:solidFill>
              </a:rPr>
              <a:t>mixamorig:Hips</a:t>
            </a:r>
            <a:r>
              <a:rPr lang="en-US" altLang="ko-KR" dirty="0">
                <a:solidFill>
                  <a:srgbClr val="00B0F0"/>
                </a:solidFill>
              </a:rPr>
              <a:t> | </a:t>
            </a:r>
            <a:r>
              <a:rPr lang="en-US" altLang="ko-KR" dirty="0" err="1">
                <a:solidFill>
                  <a:srgbClr val="00B0F0"/>
                </a:solidFill>
              </a:rPr>
              <a:t>mixamorig:Spine</a:t>
            </a:r>
            <a:r>
              <a:rPr lang="en-US" altLang="ko-KR" dirty="0">
                <a:solidFill>
                  <a:srgbClr val="00B0F0"/>
                </a:solidFill>
              </a:rPr>
              <a:t> | mixamorig:Spine1 | mixamorig:Spine2 | </a:t>
            </a:r>
            <a:r>
              <a:rPr lang="en-US" altLang="ko-KR" dirty="0" err="1">
                <a:solidFill>
                  <a:srgbClr val="00B0F0"/>
                </a:solidFill>
              </a:rPr>
              <a:t>mixamorig:RightShoulder</a:t>
            </a:r>
            <a:r>
              <a:rPr lang="en-US" altLang="ko-KR" dirty="0">
                <a:solidFill>
                  <a:srgbClr val="00B0F0"/>
                </a:solidFill>
              </a:rPr>
              <a:t> | </a:t>
            </a:r>
            <a:r>
              <a:rPr lang="en-US" altLang="ko-KR" dirty="0" err="1">
                <a:solidFill>
                  <a:srgbClr val="00B0F0"/>
                </a:solidFill>
              </a:rPr>
              <a:t>mixamorig:RightArm</a:t>
            </a:r>
            <a:r>
              <a:rPr lang="en-US" altLang="ko-KR" dirty="0">
                <a:solidFill>
                  <a:srgbClr val="00B0F0"/>
                </a:solidFill>
              </a:rPr>
              <a:t> | </a:t>
            </a:r>
            <a:r>
              <a:rPr lang="en-US" altLang="ko-KR" dirty="0" err="1">
                <a:solidFill>
                  <a:srgbClr val="00B0F0"/>
                </a:solidFill>
              </a:rPr>
              <a:t>mixamorig:RightForeArm</a:t>
            </a:r>
            <a:r>
              <a:rPr lang="en-US" altLang="ko-KR" dirty="0">
                <a:solidFill>
                  <a:srgbClr val="00B0F0"/>
                </a:solidFill>
              </a:rPr>
              <a:t> | </a:t>
            </a:r>
            <a:r>
              <a:rPr lang="en-US" altLang="ko-KR" dirty="0" err="1">
                <a:solidFill>
                  <a:srgbClr val="00B0F0"/>
                </a:solidFill>
              </a:rPr>
              <a:t>mixamorig:RightHand</a:t>
            </a:r>
            <a:r>
              <a:rPr lang="en-US" altLang="ko-KR" dirty="0">
                <a:solidFill>
                  <a:srgbClr val="00B0F0"/>
                </a:solidFill>
              </a:rPr>
              <a:t> | </a:t>
            </a:r>
            <a:r>
              <a:rPr lang="en-US" altLang="ko-KR" dirty="0" err="1">
                <a:solidFill>
                  <a:srgbClr val="00B0F0"/>
                </a:solidFill>
              </a:rPr>
              <a:t>pointerPrefab</a:t>
            </a:r>
            <a:r>
              <a:rPr lang="en-US" altLang="ko-KR" dirty="0"/>
              <a:t>). </a:t>
            </a:r>
          </a:p>
          <a:p>
            <a:r>
              <a:rPr lang="en-US" altLang="ko-KR" dirty="0"/>
              <a:t>Then, from the </a:t>
            </a:r>
            <a:r>
              <a:rPr lang="en-US" altLang="ko-KR" dirty="0">
                <a:solidFill>
                  <a:srgbClr val="0070C0"/>
                </a:solidFill>
              </a:rPr>
              <a:t>Create</a:t>
            </a:r>
            <a:r>
              <a:rPr lang="en-US" altLang="ko-KR" dirty="0"/>
              <a:t> drop-down menu, </a:t>
            </a:r>
            <a:r>
              <a:rPr lang="en-US" altLang="ko-KR" dirty="0">
                <a:solidFill>
                  <a:srgbClr val="FF0000"/>
                </a:solidFill>
              </a:rPr>
              <a:t>select</a:t>
            </a:r>
            <a:r>
              <a:rPr lang="en-US" altLang="ko-KR" dirty="0"/>
              <a:t> </a:t>
            </a:r>
            <a:r>
              <a:rPr lang="en-US" altLang="ko-KR" dirty="0">
                <a:solidFill>
                  <a:srgbClr val="0070C0"/>
                </a:solidFill>
              </a:rPr>
              <a:t>Create</a:t>
            </a:r>
            <a:r>
              <a:rPr lang="en-US" altLang="ko-KR" dirty="0"/>
              <a:t> Empty Child. </a:t>
            </a:r>
          </a:p>
          <a:p>
            <a:r>
              <a:rPr lang="en-US" altLang="ko-KR" dirty="0">
                <a:solidFill>
                  <a:srgbClr val="FF0000"/>
                </a:solidFill>
              </a:rPr>
              <a:t>Rename</a:t>
            </a:r>
            <a:r>
              <a:rPr lang="en-US" altLang="ko-KR" dirty="0"/>
              <a:t> the new child of </a:t>
            </a:r>
            <a:r>
              <a:rPr lang="en-US" altLang="ko-KR" i="1" dirty="0" err="1">
                <a:solidFill>
                  <a:srgbClr val="00B050"/>
                </a:solidFill>
              </a:rPr>
              <a:t>pointerPrefab</a:t>
            </a:r>
            <a:r>
              <a:rPr lang="en-US" altLang="ko-KR" dirty="0"/>
              <a:t> as </a:t>
            </a:r>
            <a:r>
              <a:rPr lang="en-US" altLang="ko-KR" b="1" dirty="0" err="1"/>
              <a:t>LaserProjector</a:t>
            </a:r>
            <a:r>
              <a:rPr lang="en-US" altLang="ko-KR" dirty="0"/>
              <a:t>.</a:t>
            </a:r>
            <a:endParaRPr lang="ko-KR" altLang="en-US" sz="2400" dirty="0"/>
          </a:p>
        </p:txBody>
      </p:sp>
      <p:pic>
        <p:nvPicPr>
          <p:cNvPr id="5" name="Content Placeholder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4664075" y="2006600"/>
            <a:ext cx="3702050" cy="3702050"/>
          </a:xfrm>
        </p:spPr>
      </p:pic>
      <p:pic>
        <p:nvPicPr>
          <p:cNvPr id="6" name="Picture 5">
            <a:extLst>
              <a:ext uri="{FF2B5EF4-FFF2-40B4-BE49-F238E27FC236}">
                <a16:creationId xmlns:a16="http://schemas.microsoft.com/office/drawing/2014/main" id="{3C624F61-1170-4559-869C-03C1C2E8EE02}"/>
              </a:ext>
            </a:extLst>
          </p:cNvPr>
          <p:cNvPicPr>
            <a:picLocks noChangeAspect="1"/>
          </p:cNvPicPr>
          <p:nvPr/>
        </p:nvPicPr>
        <p:blipFill>
          <a:blip r:embed="rId3"/>
          <a:stretch>
            <a:fillRect/>
          </a:stretch>
        </p:blipFill>
        <p:spPr>
          <a:xfrm>
            <a:off x="8668069" y="0"/>
            <a:ext cx="475931" cy="475931"/>
          </a:xfrm>
          <a:prstGeom prst="rect">
            <a:avLst/>
          </a:prstGeom>
        </p:spPr>
      </p:pic>
    </p:spTree>
    <p:extLst>
      <p:ext uri="{BB962C8B-B14F-4D97-AF65-F5344CB8AC3E}">
        <p14:creationId xmlns:p14="http://schemas.microsoft.com/office/powerpoint/2010/main" val="191099883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dirty="0"/>
              <a:t>Creating a laser aim with Projector and Line Renderer</a:t>
            </a:r>
            <a:endParaRPr lang="ko-KR" altLang="en-US" dirty="0"/>
          </a:p>
        </p:txBody>
      </p:sp>
      <p:sp>
        <p:nvSpPr>
          <p:cNvPr id="2" name="Content Placeholder 1"/>
          <p:cNvSpPr>
            <a:spLocks noGrp="1"/>
          </p:cNvSpPr>
          <p:nvPr>
            <p:ph sz="half" idx="1"/>
          </p:nvPr>
        </p:nvSpPr>
        <p:spPr>
          <a:xfrm>
            <a:off x="822960" y="1845734"/>
            <a:ext cx="3703320" cy="4023360"/>
          </a:xfrm>
        </p:spPr>
        <p:txBody>
          <a:bodyPr>
            <a:normAutofit/>
          </a:bodyPr>
          <a:lstStyle/>
          <a:p>
            <a:r>
              <a:rPr lang="en-US" altLang="ko-KR" dirty="0"/>
              <a:t>9. </a:t>
            </a:r>
            <a:r>
              <a:rPr lang="en-US" altLang="ko-KR" dirty="0">
                <a:solidFill>
                  <a:srgbClr val="FF0000"/>
                </a:solidFill>
              </a:rPr>
              <a:t>Select</a:t>
            </a:r>
            <a:r>
              <a:rPr lang="en-US" altLang="ko-KR" dirty="0"/>
              <a:t> the </a:t>
            </a:r>
            <a:r>
              <a:rPr lang="en-US" altLang="ko-KR" b="1" dirty="0" err="1"/>
              <a:t>LaserProjector</a:t>
            </a:r>
            <a:r>
              <a:rPr lang="en-US" altLang="ko-KR" dirty="0"/>
              <a:t> object. Then, from the </a:t>
            </a:r>
            <a:r>
              <a:rPr lang="en-US" altLang="ko-KR" b="1" dirty="0"/>
              <a:t>Inspector</a:t>
            </a:r>
            <a:r>
              <a:rPr lang="en-US" altLang="ko-KR" dirty="0"/>
              <a:t> view, </a:t>
            </a:r>
          </a:p>
          <a:p>
            <a:pPr lvl="1"/>
            <a:r>
              <a:rPr lang="en-US" altLang="ko-KR" dirty="0">
                <a:solidFill>
                  <a:srgbClr val="FF0000"/>
                </a:solidFill>
              </a:rPr>
              <a:t>click</a:t>
            </a:r>
            <a:r>
              <a:rPr lang="en-US" altLang="ko-KR" dirty="0"/>
              <a:t> the </a:t>
            </a:r>
            <a:r>
              <a:rPr lang="en-US" altLang="ko-KR" i="1" dirty="0">
                <a:solidFill>
                  <a:srgbClr val="0070C0"/>
                </a:solidFill>
              </a:rPr>
              <a:t>Add Component </a:t>
            </a:r>
            <a:r>
              <a:rPr lang="en-US" altLang="ko-KR" dirty="0"/>
              <a:t>button and </a:t>
            </a:r>
          </a:p>
          <a:p>
            <a:pPr lvl="1"/>
            <a:r>
              <a:rPr lang="en-US" altLang="ko-KR" dirty="0">
                <a:solidFill>
                  <a:srgbClr val="FF0000"/>
                </a:solidFill>
              </a:rPr>
              <a:t>navigate</a:t>
            </a:r>
            <a:r>
              <a:rPr lang="en-US" altLang="ko-KR" dirty="0"/>
              <a:t> to </a:t>
            </a:r>
            <a:r>
              <a:rPr lang="en-US" altLang="ko-KR" i="1" dirty="0">
                <a:solidFill>
                  <a:srgbClr val="0070C0"/>
                </a:solidFill>
              </a:rPr>
              <a:t>Effects</a:t>
            </a:r>
            <a:r>
              <a:rPr lang="en-US" altLang="ko-KR" i="1" dirty="0"/>
              <a:t> | </a:t>
            </a:r>
            <a:r>
              <a:rPr lang="en-US" altLang="ko-KR" i="1" dirty="0">
                <a:solidFill>
                  <a:srgbClr val="0070C0"/>
                </a:solidFill>
              </a:rPr>
              <a:t>Projector</a:t>
            </a:r>
            <a:r>
              <a:rPr lang="en-US" altLang="ko-KR" dirty="0"/>
              <a:t>. </a:t>
            </a:r>
          </a:p>
          <a:p>
            <a:r>
              <a:rPr lang="en-US" altLang="ko-KR" dirty="0"/>
              <a:t>Then, from the </a:t>
            </a:r>
            <a:r>
              <a:rPr lang="en-US" altLang="ko-KR" b="1" dirty="0"/>
              <a:t>Projector</a:t>
            </a:r>
            <a:r>
              <a:rPr lang="en-US" altLang="ko-KR" dirty="0"/>
              <a:t> component, </a:t>
            </a:r>
          </a:p>
          <a:p>
            <a:pPr lvl="1"/>
            <a:r>
              <a:rPr lang="en-US" altLang="ko-KR" dirty="0">
                <a:solidFill>
                  <a:srgbClr val="FF0000"/>
                </a:solidFill>
              </a:rPr>
              <a:t>set</a:t>
            </a:r>
            <a:r>
              <a:rPr lang="en-US" altLang="ko-KR" dirty="0"/>
              <a:t> the </a:t>
            </a:r>
            <a:r>
              <a:rPr lang="en-US" altLang="ko-KR" b="1" dirty="0"/>
              <a:t>Orthographic</a:t>
            </a:r>
            <a:r>
              <a:rPr lang="en-US" altLang="ko-KR" dirty="0"/>
              <a:t> </a:t>
            </a:r>
            <a:r>
              <a:rPr lang="en-US" altLang="ko-KR" b="1" dirty="0"/>
              <a:t>option</a:t>
            </a:r>
            <a:r>
              <a:rPr lang="en-US" altLang="ko-KR" dirty="0"/>
              <a:t> as </a:t>
            </a:r>
            <a:r>
              <a:rPr lang="en-US" altLang="ko-KR" dirty="0">
                <a:solidFill>
                  <a:srgbClr val="00B050"/>
                </a:solidFill>
              </a:rPr>
              <a:t>true</a:t>
            </a:r>
            <a:r>
              <a:rPr lang="en-US" altLang="ko-KR" dirty="0"/>
              <a:t> </a:t>
            </a:r>
          </a:p>
          <a:p>
            <a:pPr lvl="1"/>
            <a:r>
              <a:rPr lang="en-US" altLang="ko-KR" dirty="0">
                <a:solidFill>
                  <a:srgbClr val="FF0000"/>
                </a:solidFill>
              </a:rPr>
              <a:t>set</a:t>
            </a:r>
            <a:r>
              <a:rPr lang="en-US" altLang="ko-KR" dirty="0"/>
              <a:t> </a:t>
            </a:r>
            <a:r>
              <a:rPr lang="en-US" altLang="ko-KR" b="1" dirty="0"/>
              <a:t>Orthographic</a:t>
            </a:r>
            <a:r>
              <a:rPr lang="en-US" altLang="ko-KR" dirty="0"/>
              <a:t> </a:t>
            </a:r>
            <a:r>
              <a:rPr lang="en-US" altLang="ko-KR" b="1" dirty="0"/>
              <a:t>Size</a:t>
            </a:r>
            <a:r>
              <a:rPr lang="en-US" altLang="ko-KR" dirty="0"/>
              <a:t> as </a:t>
            </a:r>
            <a:r>
              <a:rPr lang="en-US" altLang="ko-KR" dirty="0">
                <a:solidFill>
                  <a:srgbClr val="00B050"/>
                </a:solidFill>
              </a:rPr>
              <a:t>0.1</a:t>
            </a:r>
            <a:r>
              <a:rPr lang="en-US" altLang="ko-KR" dirty="0"/>
              <a:t>.</a:t>
            </a:r>
          </a:p>
          <a:p>
            <a:r>
              <a:rPr lang="en-US" altLang="ko-KR" dirty="0"/>
              <a:t>Finally, </a:t>
            </a:r>
            <a:r>
              <a:rPr lang="en-US" altLang="ko-KR" dirty="0">
                <a:solidFill>
                  <a:srgbClr val="FF0000"/>
                </a:solidFill>
              </a:rPr>
              <a:t>select</a:t>
            </a:r>
            <a:r>
              <a:rPr lang="en-US" altLang="ko-KR" dirty="0"/>
              <a:t> </a:t>
            </a:r>
            <a:r>
              <a:rPr lang="en-US" altLang="ko-KR" b="1" dirty="0" err="1"/>
              <a:t>LaserMaterial</a:t>
            </a:r>
            <a:r>
              <a:rPr lang="en-US" altLang="ko-KR" dirty="0"/>
              <a:t> from the </a:t>
            </a:r>
            <a:r>
              <a:rPr lang="en-US" altLang="ko-KR" i="1" dirty="0">
                <a:solidFill>
                  <a:srgbClr val="0070C0"/>
                </a:solidFill>
              </a:rPr>
              <a:t>Material</a:t>
            </a:r>
            <a:r>
              <a:rPr lang="en-US" altLang="ko-KR" i="1" dirty="0"/>
              <a:t> slot</a:t>
            </a:r>
            <a:r>
              <a:rPr lang="en-US" altLang="ko-KR" dirty="0"/>
              <a:t>.</a:t>
            </a:r>
            <a:endParaRPr lang="ko-KR" altLang="en-US" sz="2400" dirty="0"/>
          </a:p>
        </p:txBody>
      </p:sp>
      <p:pic>
        <p:nvPicPr>
          <p:cNvPr id="5" name="Content Placeholder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4664075" y="2006600"/>
            <a:ext cx="3702050" cy="3702050"/>
          </a:xfrm>
        </p:spPr>
      </p:pic>
      <p:pic>
        <p:nvPicPr>
          <p:cNvPr id="6" name="Picture 5">
            <a:extLst>
              <a:ext uri="{FF2B5EF4-FFF2-40B4-BE49-F238E27FC236}">
                <a16:creationId xmlns:a16="http://schemas.microsoft.com/office/drawing/2014/main" id="{E2F198E2-5978-490E-8089-04B749A167FB}"/>
              </a:ext>
            </a:extLst>
          </p:cNvPr>
          <p:cNvPicPr>
            <a:picLocks noChangeAspect="1"/>
          </p:cNvPicPr>
          <p:nvPr/>
        </p:nvPicPr>
        <p:blipFill>
          <a:blip r:embed="rId3"/>
          <a:stretch>
            <a:fillRect/>
          </a:stretch>
        </p:blipFill>
        <p:spPr>
          <a:xfrm>
            <a:off x="8668069" y="0"/>
            <a:ext cx="475931" cy="475931"/>
          </a:xfrm>
          <a:prstGeom prst="rect">
            <a:avLst/>
          </a:prstGeom>
        </p:spPr>
      </p:pic>
    </p:spTree>
    <p:extLst>
      <p:ext uri="{BB962C8B-B14F-4D97-AF65-F5344CB8AC3E}">
        <p14:creationId xmlns:p14="http://schemas.microsoft.com/office/powerpoint/2010/main" val="176539018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dirty="0"/>
              <a:t>Creating a laser aim with Projector and Line Renderer</a:t>
            </a:r>
            <a:endParaRPr lang="ko-KR" altLang="en-US" dirty="0"/>
          </a:p>
        </p:txBody>
      </p:sp>
      <p:sp>
        <p:nvSpPr>
          <p:cNvPr id="2" name="Content Placeholder 1"/>
          <p:cNvSpPr>
            <a:spLocks noGrp="1"/>
          </p:cNvSpPr>
          <p:nvPr>
            <p:ph idx="1"/>
          </p:nvPr>
        </p:nvSpPr>
        <p:spPr/>
        <p:txBody>
          <a:bodyPr>
            <a:normAutofit/>
          </a:bodyPr>
          <a:lstStyle/>
          <a:p>
            <a:r>
              <a:rPr lang="en-US" altLang="ko-KR" dirty="0"/>
              <a:t>10. </a:t>
            </a:r>
            <a:r>
              <a:rPr lang="en-US" altLang="ko-KR" dirty="0">
                <a:solidFill>
                  <a:srgbClr val="FF0000"/>
                </a:solidFill>
              </a:rPr>
              <a:t>Test</a:t>
            </a:r>
            <a:r>
              <a:rPr lang="en-US" altLang="ko-KR" dirty="0"/>
              <a:t> the scene. </a:t>
            </a:r>
          </a:p>
          <a:p>
            <a:pPr lvl="1"/>
            <a:r>
              <a:rPr lang="en-US" altLang="ko-KR" dirty="0"/>
              <a:t>You will be able to see the laser aim dot, as shown:</a:t>
            </a:r>
            <a:endParaRPr lang="ko-KR" altLang="en-US" sz="2200" dirty="0"/>
          </a:p>
        </p:txBody>
      </p:sp>
      <p:pic>
        <p:nvPicPr>
          <p:cNvPr id="5" name="Picture 4"/>
          <p:cNvPicPr>
            <a:picLocks noChangeAspect="1"/>
          </p:cNvPicPr>
          <p:nvPr/>
        </p:nvPicPr>
        <p:blipFill>
          <a:blip r:embed="rId2"/>
          <a:stretch>
            <a:fillRect/>
          </a:stretch>
        </p:blipFill>
        <p:spPr>
          <a:xfrm>
            <a:off x="729940" y="2751957"/>
            <a:ext cx="7729837" cy="2851936"/>
          </a:xfrm>
          <a:prstGeom prst="rect">
            <a:avLst/>
          </a:prstGeom>
        </p:spPr>
      </p:pic>
    </p:spTree>
    <p:extLst>
      <p:ext uri="{BB962C8B-B14F-4D97-AF65-F5344CB8AC3E}">
        <p14:creationId xmlns:p14="http://schemas.microsoft.com/office/powerpoint/2010/main" val="275969509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dirty="0"/>
              <a:t>Creating a laser aim with Projector and Line Renderer</a:t>
            </a:r>
            <a:endParaRPr lang="ko-KR" altLang="en-US" dirty="0"/>
          </a:p>
        </p:txBody>
      </p:sp>
      <p:sp>
        <p:nvSpPr>
          <p:cNvPr id="2" name="Content Placeholder 1"/>
          <p:cNvSpPr>
            <a:spLocks noGrp="1"/>
          </p:cNvSpPr>
          <p:nvPr>
            <p:ph sz="half" idx="1"/>
          </p:nvPr>
        </p:nvSpPr>
        <p:spPr>
          <a:xfrm>
            <a:off x="822960" y="1845734"/>
            <a:ext cx="3703320" cy="4023360"/>
          </a:xfrm>
        </p:spPr>
        <p:txBody>
          <a:bodyPr>
            <a:normAutofit/>
          </a:bodyPr>
          <a:lstStyle/>
          <a:p>
            <a:r>
              <a:rPr lang="en-US" altLang="ko-KR" sz="2400" dirty="0"/>
              <a:t>11. Now, let's </a:t>
            </a:r>
            <a:r>
              <a:rPr lang="en-US" altLang="ko-KR" sz="2400" dirty="0">
                <a:solidFill>
                  <a:srgbClr val="FF0000"/>
                </a:solidFill>
              </a:rPr>
              <a:t>create</a:t>
            </a:r>
            <a:r>
              <a:rPr lang="en-US" altLang="ko-KR" sz="2400" dirty="0"/>
              <a:t> a material for the </a:t>
            </a:r>
            <a:r>
              <a:rPr lang="en-US" altLang="ko-KR" sz="2400" b="1" dirty="0"/>
              <a:t>Line Renderer</a:t>
            </a:r>
            <a:r>
              <a:rPr lang="en-US" altLang="ko-KR" sz="2400" dirty="0"/>
              <a:t> component that we are about to add. </a:t>
            </a:r>
          </a:p>
          <a:p>
            <a:r>
              <a:rPr lang="en-US" altLang="ko-KR" sz="2400" dirty="0"/>
              <a:t>From the </a:t>
            </a:r>
            <a:r>
              <a:rPr lang="en-US" altLang="ko-KR" sz="2400" b="1" dirty="0"/>
              <a:t>Project</a:t>
            </a:r>
            <a:r>
              <a:rPr lang="en-US" altLang="ko-KR" sz="2400" dirty="0"/>
              <a:t> view, </a:t>
            </a:r>
          </a:p>
          <a:p>
            <a:pPr lvl="1"/>
            <a:r>
              <a:rPr lang="en-US" altLang="ko-KR" sz="2200" dirty="0">
                <a:solidFill>
                  <a:srgbClr val="FF0000"/>
                </a:solidFill>
              </a:rPr>
              <a:t>use</a:t>
            </a:r>
            <a:r>
              <a:rPr lang="en-US" altLang="ko-KR" sz="2200" dirty="0"/>
              <a:t> the Create drop-down menu to </a:t>
            </a:r>
          </a:p>
          <a:p>
            <a:pPr lvl="1"/>
            <a:r>
              <a:rPr lang="en-US" altLang="ko-KR" sz="2200" dirty="0">
                <a:solidFill>
                  <a:srgbClr val="FF0000"/>
                </a:solidFill>
              </a:rPr>
              <a:t>add</a:t>
            </a:r>
            <a:r>
              <a:rPr lang="en-US" altLang="ko-KR" sz="2200" dirty="0"/>
              <a:t> a </a:t>
            </a:r>
            <a:r>
              <a:rPr lang="en-US" altLang="ko-KR" sz="2200" i="1" dirty="0"/>
              <a:t>new </a:t>
            </a:r>
            <a:r>
              <a:rPr lang="en-US" altLang="ko-KR" sz="2200" i="1" dirty="0">
                <a:solidFill>
                  <a:srgbClr val="0070C0"/>
                </a:solidFill>
              </a:rPr>
              <a:t>Material</a:t>
            </a:r>
            <a:r>
              <a:rPr lang="en-US" altLang="ko-KR" sz="2200" dirty="0"/>
              <a:t>.</a:t>
            </a:r>
          </a:p>
          <a:p>
            <a:pPr lvl="1"/>
            <a:r>
              <a:rPr lang="en-US" altLang="ko-KR" sz="2200" dirty="0">
                <a:solidFill>
                  <a:srgbClr val="FF0000"/>
                </a:solidFill>
              </a:rPr>
              <a:t>Name</a:t>
            </a:r>
            <a:r>
              <a:rPr lang="en-US" altLang="ko-KR" sz="2200" dirty="0"/>
              <a:t> it as </a:t>
            </a:r>
            <a:r>
              <a:rPr lang="en-US" altLang="ko-KR" sz="2200" dirty="0" err="1">
                <a:solidFill>
                  <a:srgbClr val="00B050"/>
                </a:solidFill>
              </a:rPr>
              <a:t>Line_Mat</a:t>
            </a:r>
            <a:r>
              <a:rPr lang="en-US" altLang="ko-KR" sz="2200" dirty="0"/>
              <a:t>.</a:t>
            </a:r>
            <a:endParaRPr lang="ko-KR" altLang="en-US" sz="2600" dirty="0"/>
          </a:p>
        </p:txBody>
      </p:sp>
      <p:pic>
        <p:nvPicPr>
          <p:cNvPr id="5" name="Content Placeholder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4664075" y="2006600"/>
            <a:ext cx="3702050" cy="3702050"/>
          </a:xfrm>
        </p:spPr>
      </p:pic>
      <p:pic>
        <p:nvPicPr>
          <p:cNvPr id="6" name="Picture 5">
            <a:extLst>
              <a:ext uri="{FF2B5EF4-FFF2-40B4-BE49-F238E27FC236}">
                <a16:creationId xmlns:a16="http://schemas.microsoft.com/office/drawing/2014/main" id="{220A5853-74AE-4060-9D70-BC79C0507ABB}"/>
              </a:ext>
            </a:extLst>
          </p:cNvPr>
          <p:cNvPicPr>
            <a:picLocks noChangeAspect="1"/>
          </p:cNvPicPr>
          <p:nvPr/>
        </p:nvPicPr>
        <p:blipFill>
          <a:blip r:embed="rId3"/>
          <a:stretch>
            <a:fillRect/>
          </a:stretch>
        </p:blipFill>
        <p:spPr>
          <a:xfrm>
            <a:off x="8668069" y="0"/>
            <a:ext cx="475931" cy="475931"/>
          </a:xfrm>
          <a:prstGeom prst="rect">
            <a:avLst/>
          </a:prstGeom>
        </p:spPr>
      </p:pic>
    </p:spTree>
    <p:extLst>
      <p:ext uri="{BB962C8B-B14F-4D97-AF65-F5344CB8AC3E}">
        <p14:creationId xmlns:p14="http://schemas.microsoft.com/office/powerpoint/2010/main" val="204201029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dirty="0"/>
              <a:t>Creating a laser aim with Projector and Line Renderer</a:t>
            </a:r>
            <a:endParaRPr lang="ko-KR" altLang="en-US" dirty="0"/>
          </a:p>
        </p:txBody>
      </p:sp>
      <p:sp>
        <p:nvSpPr>
          <p:cNvPr id="2" name="Content Placeholder 1"/>
          <p:cNvSpPr>
            <a:spLocks noGrp="1"/>
          </p:cNvSpPr>
          <p:nvPr>
            <p:ph sz="half" idx="1"/>
          </p:nvPr>
        </p:nvSpPr>
        <p:spPr>
          <a:xfrm>
            <a:off x="822960" y="1845734"/>
            <a:ext cx="3703320" cy="4497314"/>
          </a:xfrm>
        </p:spPr>
        <p:txBody>
          <a:bodyPr>
            <a:normAutofit/>
          </a:bodyPr>
          <a:lstStyle/>
          <a:p>
            <a:r>
              <a:rPr lang="en-US" altLang="ko-KR" sz="2400" dirty="0"/>
              <a:t>12. From the </a:t>
            </a:r>
            <a:r>
              <a:rPr lang="en-US" altLang="ko-KR" sz="2400" b="1" dirty="0"/>
              <a:t>Inspector</a:t>
            </a:r>
            <a:r>
              <a:rPr lang="en-US" altLang="ko-KR" sz="2400" dirty="0"/>
              <a:t> view, </a:t>
            </a:r>
          </a:p>
          <a:p>
            <a:pPr lvl="1"/>
            <a:r>
              <a:rPr lang="en-US" altLang="ko-KR" sz="2000" dirty="0">
                <a:solidFill>
                  <a:srgbClr val="FF0000"/>
                </a:solidFill>
              </a:rPr>
              <a:t>change</a:t>
            </a:r>
            <a:r>
              <a:rPr lang="en-US" altLang="ko-KR" sz="2000" dirty="0"/>
              <a:t> the </a:t>
            </a:r>
            <a:r>
              <a:rPr lang="en-US" altLang="ko-KR" sz="2000" b="1" dirty="0">
                <a:solidFill>
                  <a:srgbClr val="0070C0"/>
                </a:solidFill>
              </a:rPr>
              <a:t>shader</a:t>
            </a:r>
            <a:r>
              <a:rPr lang="en-US" altLang="ko-KR" sz="2000" dirty="0"/>
              <a:t> of the </a:t>
            </a:r>
            <a:r>
              <a:rPr lang="en-US" altLang="ko-KR" sz="2000" dirty="0" err="1"/>
              <a:t>Line_Mat</a:t>
            </a:r>
            <a:r>
              <a:rPr lang="en-US" altLang="ko-KR" sz="2000" dirty="0"/>
              <a:t> to </a:t>
            </a:r>
            <a:r>
              <a:rPr lang="en-US" altLang="ko-KR" sz="2000" dirty="0">
                <a:solidFill>
                  <a:srgbClr val="00B050"/>
                </a:solidFill>
              </a:rPr>
              <a:t>Particles</a:t>
            </a:r>
            <a:r>
              <a:rPr lang="en-US" altLang="ko-KR" sz="2000" dirty="0"/>
              <a:t>/</a:t>
            </a:r>
            <a:r>
              <a:rPr lang="en-US" altLang="ko-KR" sz="2000" dirty="0">
                <a:solidFill>
                  <a:srgbClr val="00B050"/>
                </a:solidFill>
              </a:rPr>
              <a:t>Additive</a:t>
            </a:r>
            <a:r>
              <a:rPr lang="en-US" altLang="ko-KR" sz="2000" dirty="0"/>
              <a:t>.</a:t>
            </a:r>
          </a:p>
          <a:p>
            <a:pPr lvl="1"/>
            <a:r>
              <a:rPr lang="en-US" altLang="ko-KR" sz="2000" dirty="0">
                <a:solidFill>
                  <a:srgbClr val="FF0000"/>
                </a:solidFill>
              </a:rPr>
              <a:t>set</a:t>
            </a:r>
            <a:r>
              <a:rPr lang="en-US" altLang="ko-KR" sz="2000" dirty="0"/>
              <a:t> its </a:t>
            </a:r>
            <a:r>
              <a:rPr lang="en-US" altLang="ko-KR" sz="2000" dirty="0">
                <a:solidFill>
                  <a:srgbClr val="0070C0"/>
                </a:solidFill>
              </a:rPr>
              <a:t>Tint</a:t>
            </a:r>
            <a:r>
              <a:rPr lang="en-US" altLang="ko-KR" sz="2000" dirty="0"/>
              <a:t> </a:t>
            </a:r>
            <a:r>
              <a:rPr lang="en-US" altLang="ko-KR" sz="2000" dirty="0">
                <a:solidFill>
                  <a:srgbClr val="0070C0"/>
                </a:solidFill>
              </a:rPr>
              <a:t>Color</a:t>
            </a:r>
            <a:r>
              <a:rPr lang="en-US" altLang="ko-KR" sz="2000" dirty="0"/>
              <a:t> to </a:t>
            </a:r>
            <a:r>
              <a:rPr lang="en-US" altLang="ko-KR" sz="2000" dirty="0">
                <a:solidFill>
                  <a:srgbClr val="00B050"/>
                </a:solidFill>
              </a:rPr>
              <a:t>red</a:t>
            </a:r>
            <a:r>
              <a:rPr lang="en-US" altLang="ko-KR" sz="2000" dirty="0"/>
              <a:t> (RGB: </a:t>
            </a:r>
            <a:r>
              <a:rPr lang="en-US" altLang="ko-KR" sz="2000" dirty="0">
                <a:solidFill>
                  <a:srgbClr val="00B050"/>
                </a:solidFill>
              </a:rPr>
              <a:t>255;0;0</a:t>
            </a:r>
            <a:r>
              <a:rPr lang="en-US" altLang="ko-KR" sz="2000" dirty="0"/>
              <a:t>).</a:t>
            </a:r>
            <a:endParaRPr lang="ko-KR" altLang="en-US" sz="2000" dirty="0"/>
          </a:p>
        </p:txBody>
      </p:sp>
      <p:pic>
        <p:nvPicPr>
          <p:cNvPr id="5" name="Content Placeholder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4664075" y="2006600"/>
            <a:ext cx="3702050" cy="3702050"/>
          </a:xfrm>
        </p:spPr>
      </p:pic>
      <p:pic>
        <p:nvPicPr>
          <p:cNvPr id="6" name="Picture 5">
            <a:extLst>
              <a:ext uri="{FF2B5EF4-FFF2-40B4-BE49-F238E27FC236}">
                <a16:creationId xmlns:a16="http://schemas.microsoft.com/office/drawing/2014/main" id="{D305D259-4914-421D-8A27-5B812CB35C7C}"/>
              </a:ext>
            </a:extLst>
          </p:cNvPr>
          <p:cNvPicPr>
            <a:picLocks noChangeAspect="1"/>
          </p:cNvPicPr>
          <p:nvPr/>
        </p:nvPicPr>
        <p:blipFill>
          <a:blip r:embed="rId3"/>
          <a:stretch>
            <a:fillRect/>
          </a:stretch>
        </p:blipFill>
        <p:spPr>
          <a:xfrm>
            <a:off x="8668069" y="0"/>
            <a:ext cx="475931" cy="475931"/>
          </a:xfrm>
          <a:prstGeom prst="rect">
            <a:avLst/>
          </a:prstGeom>
        </p:spPr>
      </p:pic>
    </p:spTree>
    <p:extLst>
      <p:ext uri="{BB962C8B-B14F-4D97-AF65-F5344CB8AC3E}">
        <p14:creationId xmlns:p14="http://schemas.microsoft.com/office/powerpoint/2010/main" val="377378277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dirty="0"/>
              <a:t>Creating a laser aim with Projector and Line Renderer</a:t>
            </a:r>
            <a:endParaRPr lang="ko-KR" altLang="en-US" dirty="0"/>
          </a:p>
        </p:txBody>
      </p:sp>
      <p:sp>
        <p:nvSpPr>
          <p:cNvPr id="2" name="Content Placeholder 1"/>
          <p:cNvSpPr>
            <a:spLocks noGrp="1"/>
          </p:cNvSpPr>
          <p:nvPr>
            <p:ph sz="half" idx="1"/>
          </p:nvPr>
        </p:nvSpPr>
        <p:spPr>
          <a:xfrm>
            <a:off x="822960" y="1845734"/>
            <a:ext cx="3703320" cy="4497314"/>
          </a:xfrm>
        </p:spPr>
        <p:txBody>
          <a:bodyPr>
            <a:normAutofit/>
          </a:bodyPr>
          <a:lstStyle/>
          <a:p>
            <a:r>
              <a:rPr lang="en-US" altLang="ko-KR" dirty="0"/>
              <a:t>13. </a:t>
            </a:r>
            <a:r>
              <a:rPr lang="en-US" altLang="ko-KR" dirty="0">
                <a:solidFill>
                  <a:srgbClr val="FF0000"/>
                </a:solidFill>
              </a:rPr>
              <a:t>Import</a:t>
            </a:r>
            <a:r>
              <a:rPr lang="en-US" altLang="ko-KR" dirty="0"/>
              <a:t> the </a:t>
            </a:r>
            <a:r>
              <a:rPr lang="en-US" altLang="ko-KR" dirty="0" err="1">
                <a:solidFill>
                  <a:srgbClr val="0070C0"/>
                </a:solidFill>
              </a:rPr>
              <a:t>LineTexture</a:t>
            </a:r>
            <a:r>
              <a:rPr lang="en-US" altLang="ko-KR" dirty="0"/>
              <a:t> image file. </a:t>
            </a:r>
          </a:p>
          <a:p>
            <a:pPr lvl="1"/>
            <a:r>
              <a:rPr lang="en-US" altLang="ko-KR" dirty="0"/>
              <a:t>Then, </a:t>
            </a:r>
            <a:r>
              <a:rPr lang="en-US" altLang="ko-KR" dirty="0">
                <a:solidFill>
                  <a:srgbClr val="FF0000"/>
                </a:solidFill>
              </a:rPr>
              <a:t>set</a:t>
            </a:r>
            <a:r>
              <a:rPr lang="en-US" altLang="ko-KR" dirty="0"/>
              <a:t> it as the </a:t>
            </a:r>
            <a:r>
              <a:rPr lang="en-US" altLang="ko-KR" dirty="0">
                <a:solidFill>
                  <a:srgbClr val="0070C0"/>
                </a:solidFill>
              </a:rPr>
              <a:t>Particle Texture </a:t>
            </a:r>
            <a:r>
              <a:rPr lang="en-US" altLang="ko-KR" dirty="0"/>
              <a:t>for the </a:t>
            </a:r>
            <a:r>
              <a:rPr lang="en-US" altLang="ko-KR" dirty="0" err="1"/>
              <a:t>Line_Mat</a:t>
            </a:r>
            <a:r>
              <a:rPr lang="en-US" altLang="ko-KR" dirty="0"/>
              <a:t>, as shown:</a:t>
            </a:r>
            <a:endParaRPr lang="ko-KR" altLang="en-US" dirty="0"/>
          </a:p>
        </p:txBody>
      </p:sp>
      <p:pic>
        <p:nvPicPr>
          <p:cNvPr id="6" name="Content Placeholder 5"/>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4664075" y="2006600"/>
            <a:ext cx="3702050" cy="3702050"/>
          </a:xfrm>
        </p:spPr>
      </p:pic>
      <p:pic>
        <p:nvPicPr>
          <p:cNvPr id="5" name="Picture 4"/>
          <p:cNvPicPr>
            <a:picLocks noChangeAspect="1"/>
          </p:cNvPicPr>
          <p:nvPr/>
        </p:nvPicPr>
        <p:blipFill>
          <a:blip r:embed="rId3"/>
          <a:stretch>
            <a:fillRect/>
          </a:stretch>
        </p:blipFill>
        <p:spPr>
          <a:xfrm>
            <a:off x="822960" y="3408145"/>
            <a:ext cx="3683071" cy="2174507"/>
          </a:xfrm>
          <a:prstGeom prst="rect">
            <a:avLst/>
          </a:prstGeom>
        </p:spPr>
      </p:pic>
      <p:pic>
        <p:nvPicPr>
          <p:cNvPr id="7" name="Picture 6">
            <a:extLst>
              <a:ext uri="{FF2B5EF4-FFF2-40B4-BE49-F238E27FC236}">
                <a16:creationId xmlns:a16="http://schemas.microsoft.com/office/drawing/2014/main" id="{BD602E96-B832-4EFC-AE62-7DF017218F14}"/>
              </a:ext>
            </a:extLst>
          </p:cNvPr>
          <p:cNvPicPr>
            <a:picLocks noChangeAspect="1"/>
          </p:cNvPicPr>
          <p:nvPr/>
        </p:nvPicPr>
        <p:blipFill>
          <a:blip r:embed="rId4"/>
          <a:stretch>
            <a:fillRect/>
          </a:stretch>
        </p:blipFill>
        <p:spPr>
          <a:xfrm>
            <a:off x="8668069" y="0"/>
            <a:ext cx="475931" cy="475931"/>
          </a:xfrm>
          <a:prstGeom prst="rect">
            <a:avLst/>
          </a:prstGeom>
        </p:spPr>
      </p:pic>
    </p:spTree>
    <p:extLst>
      <p:ext uri="{BB962C8B-B14F-4D97-AF65-F5344CB8AC3E}">
        <p14:creationId xmlns:p14="http://schemas.microsoft.com/office/powerpoint/2010/main" val="375956898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dirty="0"/>
              <a:t>Creating a laser aim with Projector and Line Renderer</a:t>
            </a:r>
            <a:endParaRPr lang="ko-KR" altLang="en-US" dirty="0"/>
          </a:p>
        </p:txBody>
      </p:sp>
      <p:sp>
        <p:nvSpPr>
          <p:cNvPr id="2" name="Content Placeholder 1"/>
          <p:cNvSpPr>
            <a:spLocks noGrp="1"/>
          </p:cNvSpPr>
          <p:nvPr>
            <p:ph sz="half" idx="1"/>
          </p:nvPr>
        </p:nvSpPr>
        <p:spPr>
          <a:xfrm>
            <a:off x="822960" y="1845734"/>
            <a:ext cx="3703320" cy="4497314"/>
          </a:xfrm>
        </p:spPr>
        <p:txBody>
          <a:bodyPr>
            <a:noAutofit/>
          </a:bodyPr>
          <a:lstStyle/>
          <a:p>
            <a:r>
              <a:rPr lang="en-US" altLang="ko-KR" sz="2800" dirty="0"/>
              <a:t>14. Use the Create drop-down menu from </a:t>
            </a:r>
            <a:r>
              <a:rPr lang="en-US" altLang="ko-KR" sz="2800" b="1" dirty="0"/>
              <a:t>Project</a:t>
            </a:r>
            <a:r>
              <a:rPr lang="en-US" altLang="ko-KR" sz="2800" dirty="0"/>
              <a:t> view to </a:t>
            </a:r>
            <a:r>
              <a:rPr lang="en-US" altLang="ko-KR" sz="2800" dirty="0">
                <a:solidFill>
                  <a:srgbClr val="FF0000"/>
                </a:solidFill>
              </a:rPr>
              <a:t>add</a:t>
            </a:r>
            <a:r>
              <a:rPr lang="en-US" altLang="ko-KR" sz="2800" dirty="0"/>
              <a:t> a </a:t>
            </a:r>
            <a:r>
              <a:rPr lang="en-US" altLang="ko-KR" sz="2800" dirty="0">
                <a:solidFill>
                  <a:srgbClr val="0070C0"/>
                </a:solidFill>
              </a:rPr>
              <a:t>C# script</a:t>
            </a:r>
            <a:r>
              <a:rPr lang="en-US" altLang="ko-KR" sz="2800" dirty="0"/>
              <a:t> </a:t>
            </a:r>
            <a:r>
              <a:rPr lang="en-US" altLang="ko-KR" sz="2800" dirty="0">
                <a:solidFill>
                  <a:srgbClr val="FF0000"/>
                </a:solidFill>
              </a:rPr>
              <a:t>named</a:t>
            </a:r>
            <a:r>
              <a:rPr lang="en-US" altLang="ko-KR" sz="2800" dirty="0"/>
              <a:t> </a:t>
            </a:r>
            <a:r>
              <a:rPr lang="en-US" altLang="ko-KR" sz="2800" dirty="0" err="1">
                <a:solidFill>
                  <a:srgbClr val="00B050"/>
                </a:solidFill>
              </a:rPr>
              <a:t>LaserAim</a:t>
            </a:r>
            <a:r>
              <a:rPr lang="en-US" altLang="ko-KR" sz="2800" dirty="0"/>
              <a:t>. </a:t>
            </a:r>
          </a:p>
          <a:p>
            <a:endParaRPr lang="en-US" altLang="ko-KR" sz="2800" dirty="0"/>
          </a:p>
          <a:p>
            <a:r>
              <a:rPr lang="en-US" altLang="ko-KR" sz="2800" dirty="0"/>
              <a:t>16. </a:t>
            </a:r>
            <a:r>
              <a:rPr lang="en-US" altLang="ko-KR" sz="2800" dirty="0">
                <a:solidFill>
                  <a:srgbClr val="FF0000"/>
                </a:solidFill>
              </a:rPr>
              <a:t>Save</a:t>
            </a:r>
            <a:r>
              <a:rPr lang="en-US" altLang="ko-KR" sz="2800" dirty="0"/>
              <a:t> your script and </a:t>
            </a:r>
            <a:r>
              <a:rPr lang="en-US" altLang="ko-KR" sz="2800" dirty="0">
                <a:solidFill>
                  <a:srgbClr val="FF0000"/>
                </a:solidFill>
              </a:rPr>
              <a:t>attach</a:t>
            </a:r>
            <a:r>
              <a:rPr lang="en-US" altLang="ko-KR" sz="2800" dirty="0"/>
              <a:t> it to the </a:t>
            </a:r>
            <a:r>
              <a:rPr lang="en-US" altLang="ko-KR" sz="2800" dirty="0" err="1">
                <a:solidFill>
                  <a:srgbClr val="00B050"/>
                </a:solidFill>
              </a:rPr>
              <a:t>LaserProjector</a:t>
            </a:r>
            <a:r>
              <a:rPr lang="en-US" altLang="ko-KR" sz="2800" dirty="0"/>
              <a:t> game object</a:t>
            </a:r>
            <a:endParaRPr lang="ko-KR" altLang="en-US" sz="2800" dirty="0"/>
          </a:p>
        </p:txBody>
      </p:sp>
      <p:sp>
        <p:nvSpPr>
          <p:cNvPr id="3" name="Content Placeholder 2"/>
          <p:cNvSpPr>
            <a:spLocks noGrp="1"/>
          </p:cNvSpPr>
          <p:nvPr>
            <p:ph sz="half" idx="2"/>
          </p:nvPr>
        </p:nvSpPr>
        <p:spPr>
          <a:xfrm>
            <a:off x="4663440" y="1845736"/>
            <a:ext cx="3703320" cy="4737944"/>
          </a:xfrm>
        </p:spPr>
        <p:txBody>
          <a:bodyPr>
            <a:normAutofit fontScale="47500" lnSpcReduction="20000"/>
          </a:bodyPr>
          <a:lstStyle/>
          <a:p>
            <a:pPr>
              <a:spcBef>
                <a:spcPts val="0"/>
              </a:spcBef>
              <a:spcAft>
                <a:spcPts val="0"/>
              </a:spcAft>
            </a:pPr>
            <a:r>
              <a:rPr lang="en-US" altLang="ko-KR" dirty="0"/>
              <a:t>using </a:t>
            </a:r>
            <a:r>
              <a:rPr lang="en-US" altLang="ko-KR" dirty="0" err="1"/>
              <a:t>UnityEngine</a:t>
            </a:r>
            <a:r>
              <a:rPr lang="en-US" altLang="ko-KR" dirty="0"/>
              <a:t>;</a:t>
            </a:r>
          </a:p>
          <a:p>
            <a:pPr>
              <a:spcBef>
                <a:spcPts val="0"/>
              </a:spcBef>
              <a:spcAft>
                <a:spcPts val="0"/>
              </a:spcAft>
            </a:pPr>
            <a:r>
              <a:rPr lang="en-US" altLang="ko-KR" dirty="0"/>
              <a:t>using </a:t>
            </a:r>
            <a:r>
              <a:rPr lang="en-US" altLang="ko-KR" dirty="0" err="1"/>
              <a:t>System.Collections</a:t>
            </a:r>
            <a:r>
              <a:rPr lang="en-US" altLang="ko-KR" dirty="0"/>
              <a:t>;</a:t>
            </a:r>
          </a:p>
          <a:p>
            <a:pPr>
              <a:spcBef>
                <a:spcPts val="0"/>
              </a:spcBef>
              <a:spcAft>
                <a:spcPts val="0"/>
              </a:spcAft>
            </a:pPr>
            <a:r>
              <a:rPr lang="en-US" altLang="ko-KR" dirty="0"/>
              <a:t>public class </a:t>
            </a:r>
            <a:r>
              <a:rPr lang="en-US" altLang="ko-KR" dirty="0" err="1"/>
              <a:t>LaserAim</a:t>
            </a:r>
            <a:r>
              <a:rPr lang="en-US" altLang="ko-KR" dirty="0"/>
              <a:t> : </a:t>
            </a:r>
            <a:r>
              <a:rPr lang="en-US" altLang="ko-KR" dirty="0" err="1"/>
              <a:t>MonoBehaviour</a:t>
            </a:r>
            <a:r>
              <a:rPr lang="en-US" altLang="ko-KR" dirty="0"/>
              <a:t> {</a:t>
            </a:r>
          </a:p>
          <a:p>
            <a:pPr>
              <a:spcBef>
                <a:spcPts val="0"/>
              </a:spcBef>
              <a:spcAft>
                <a:spcPts val="0"/>
              </a:spcAft>
            </a:pPr>
            <a:r>
              <a:rPr lang="en-US" altLang="ko-KR" dirty="0"/>
              <a:t>public float </a:t>
            </a:r>
            <a:r>
              <a:rPr lang="en-US" altLang="ko-KR" dirty="0" err="1"/>
              <a:t>lineWidth</a:t>
            </a:r>
            <a:r>
              <a:rPr lang="en-US" altLang="ko-KR" dirty="0"/>
              <a:t> = 0.2f;</a:t>
            </a:r>
          </a:p>
          <a:p>
            <a:pPr>
              <a:spcBef>
                <a:spcPts val="0"/>
              </a:spcBef>
              <a:spcAft>
                <a:spcPts val="0"/>
              </a:spcAft>
            </a:pPr>
            <a:r>
              <a:rPr lang="en-US" altLang="ko-KR" dirty="0"/>
              <a:t>public Color </a:t>
            </a:r>
            <a:r>
              <a:rPr lang="en-US" altLang="ko-KR" dirty="0" err="1"/>
              <a:t>regularColor</a:t>
            </a:r>
            <a:r>
              <a:rPr lang="en-US" altLang="ko-KR" dirty="0"/>
              <a:t> = new Color (0.15f, 0, 0, 1);</a:t>
            </a:r>
          </a:p>
          <a:p>
            <a:pPr>
              <a:spcBef>
                <a:spcPts val="0"/>
              </a:spcBef>
              <a:spcAft>
                <a:spcPts val="0"/>
              </a:spcAft>
            </a:pPr>
            <a:r>
              <a:rPr lang="en-US" altLang="ko-KR" dirty="0"/>
              <a:t>public Color </a:t>
            </a:r>
            <a:r>
              <a:rPr lang="en-US" altLang="ko-KR" dirty="0" err="1"/>
              <a:t>firingColor</a:t>
            </a:r>
            <a:r>
              <a:rPr lang="en-US" altLang="ko-KR" dirty="0"/>
              <a:t> = new Color (0.31f, 0, 0, 1);</a:t>
            </a:r>
          </a:p>
          <a:p>
            <a:pPr>
              <a:spcBef>
                <a:spcPts val="0"/>
              </a:spcBef>
              <a:spcAft>
                <a:spcPts val="0"/>
              </a:spcAft>
            </a:pPr>
            <a:r>
              <a:rPr lang="en-US" altLang="ko-KR" dirty="0"/>
              <a:t>public Material </a:t>
            </a:r>
            <a:r>
              <a:rPr lang="en-US" altLang="ko-KR" dirty="0" err="1"/>
              <a:t>lineMat</a:t>
            </a:r>
            <a:r>
              <a:rPr lang="en-US" altLang="ko-KR" dirty="0"/>
              <a:t>;</a:t>
            </a:r>
          </a:p>
          <a:p>
            <a:pPr>
              <a:spcBef>
                <a:spcPts val="0"/>
              </a:spcBef>
              <a:spcAft>
                <a:spcPts val="0"/>
              </a:spcAft>
            </a:pPr>
            <a:r>
              <a:rPr lang="en-US" altLang="ko-KR" dirty="0"/>
              <a:t>private Vector3 </a:t>
            </a:r>
            <a:r>
              <a:rPr lang="en-US" altLang="ko-KR" dirty="0" err="1"/>
              <a:t>lineEnd</a:t>
            </a:r>
            <a:r>
              <a:rPr lang="en-US" altLang="ko-KR" dirty="0"/>
              <a:t>;</a:t>
            </a:r>
          </a:p>
          <a:p>
            <a:pPr>
              <a:spcBef>
                <a:spcPts val="0"/>
              </a:spcBef>
              <a:spcAft>
                <a:spcPts val="0"/>
              </a:spcAft>
            </a:pPr>
            <a:r>
              <a:rPr lang="en-US" altLang="ko-KR" dirty="0"/>
              <a:t>private Projector </a:t>
            </a:r>
            <a:r>
              <a:rPr lang="en-US" altLang="ko-KR" dirty="0" err="1"/>
              <a:t>proj</a:t>
            </a:r>
            <a:r>
              <a:rPr lang="en-US" altLang="ko-KR" dirty="0"/>
              <a:t>;</a:t>
            </a:r>
          </a:p>
          <a:p>
            <a:pPr>
              <a:spcBef>
                <a:spcPts val="0"/>
              </a:spcBef>
              <a:spcAft>
                <a:spcPts val="0"/>
              </a:spcAft>
            </a:pPr>
            <a:r>
              <a:rPr lang="en-US" altLang="ko-KR" dirty="0"/>
              <a:t>private </a:t>
            </a:r>
            <a:r>
              <a:rPr lang="en-US" altLang="ko-KR" dirty="0" err="1"/>
              <a:t>LineRenderer</a:t>
            </a:r>
            <a:r>
              <a:rPr lang="en-US" altLang="ko-KR" dirty="0"/>
              <a:t> line;</a:t>
            </a:r>
          </a:p>
          <a:p>
            <a:pPr>
              <a:spcBef>
                <a:spcPts val="0"/>
              </a:spcBef>
              <a:spcAft>
                <a:spcPts val="0"/>
              </a:spcAft>
            </a:pPr>
            <a:r>
              <a:rPr lang="en-US" altLang="ko-KR" dirty="0"/>
              <a:t>void Start () {</a:t>
            </a:r>
          </a:p>
          <a:p>
            <a:pPr>
              <a:spcBef>
                <a:spcPts val="0"/>
              </a:spcBef>
              <a:spcAft>
                <a:spcPts val="0"/>
              </a:spcAft>
            </a:pPr>
            <a:r>
              <a:rPr lang="en-US" altLang="ko-KR" dirty="0"/>
              <a:t>line = </a:t>
            </a:r>
            <a:r>
              <a:rPr lang="en-US" altLang="ko-KR" dirty="0" err="1"/>
              <a:t>gameObject.AddComponent</a:t>
            </a:r>
            <a:r>
              <a:rPr lang="en-US" altLang="ko-KR" dirty="0"/>
              <a:t>&lt;</a:t>
            </a:r>
            <a:r>
              <a:rPr lang="en-US" altLang="ko-KR" dirty="0" err="1"/>
              <a:t>LineRenderer</a:t>
            </a:r>
            <a:r>
              <a:rPr lang="en-US" altLang="ko-KR" dirty="0"/>
              <a:t>&gt;();</a:t>
            </a:r>
          </a:p>
          <a:p>
            <a:pPr>
              <a:spcBef>
                <a:spcPts val="0"/>
              </a:spcBef>
              <a:spcAft>
                <a:spcPts val="0"/>
              </a:spcAft>
            </a:pPr>
            <a:r>
              <a:rPr lang="en-US" altLang="ko-KR" dirty="0" err="1"/>
              <a:t>line.material</a:t>
            </a:r>
            <a:r>
              <a:rPr lang="en-US" altLang="ko-KR" dirty="0"/>
              <a:t> = </a:t>
            </a:r>
            <a:r>
              <a:rPr lang="en-US" altLang="ko-KR" dirty="0" err="1"/>
              <a:t>lineMat</a:t>
            </a:r>
            <a:r>
              <a:rPr lang="en-US" altLang="ko-KR" dirty="0"/>
              <a:t>;</a:t>
            </a:r>
          </a:p>
          <a:p>
            <a:pPr>
              <a:spcBef>
                <a:spcPts val="0"/>
              </a:spcBef>
              <a:spcAft>
                <a:spcPts val="0"/>
              </a:spcAft>
            </a:pPr>
            <a:r>
              <a:rPr lang="en-US" altLang="ko-KR" dirty="0" err="1"/>
              <a:t>line.material.SetColor</a:t>
            </a:r>
            <a:r>
              <a:rPr lang="en-US" altLang="ko-KR" dirty="0"/>
              <a:t>("_</a:t>
            </a:r>
            <a:r>
              <a:rPr lang="en-US" altLang="ko-KR" dirty="0" err="1"/>
              <a:t>TintColor</a:t>
            </a:r>
            <a:r>
              <a:rPr lang="en-US" altLang="ko-KR" dirty="0"/>
              <a:t>", </a:t>
            </a:r>
            <a:r>
              <a:rPr lang="en-US" altLang="ko-KR" dirty="0" err="1"/>
              <a:t>regularColor</a:t>
            </a:r>
            <a:r>
              <a:rPr lang="en-US" altLang="ko-KR" dirty="0"/>
              <a:t>);</a:t>
            </a:r>
          </a:p>
          <a:p>
            <a:pPr>
              <a:spcBef>
                <a:spcPts val="0"/>
              </a:spcBef>
              <a:spcAft>
                <a:spcPts val="0"/>
              </a:spcAft>
            </a:pPr>
            <a:r>
              <a:rPr lang="en-US" altLang="ko-KR" dirty="0" err="1"/>
              <a:t>line.SetVertexCount</a:t>
            </a:r>
            <a:r>
              <a:rPr lang="en-US" altLang="ko-KR" dirty="0"/>
              <a:t>(2);</a:t>
            </a:r>
          </a:p>
          <a:p>
            <a:pPr>
              <a:spcBef>
                <a:spcPts val="0"/>
              </a:spcBef>
              <a:spcAft>
                <a:spcPts val="0"/>
              </a:spcAft>
            </a:pPr>
            <a:r>
              <a:rPr lang="en-US" altLang="ko-KR" dirty="0" err="1"/>
              <a:t>line.SetWidth</a:t>
            </a:r>
            <a:r>
              <a:rPr lang="en-US" altLang="ko-KR" dirty="0"/>
              <a:t>(</a:t>
            </a:r>
            <a:r>
              <a:rPr lang="en-US" altLang="ko-KR" dirty="0" err="1"/>
              <a:t>lineWidth</a:t>
            </a:r>
            <a:r>
              <a:rPr lang="en-US" altLang="ko-KR" dirty="0"/>
              <a:t>, </a:t>
            </a:r>
            <a:r>
              <a:rPr lang="en-US" altLang="ko-KR" dirty="0" err="1"/>
              <a:t>lineWidth</a:t>
            </a:r>
            <a:r>
              <a:rPr lang="en-US" altLang="ko-KR" dirty="0"/>
              <a:t>);</a:t>
            </a:r>
          </a:p>
          <a:p>
            <a:pPr>
              <a:spcBef>
                <a:spcPts val="0"/>
              </a:spcBef>
              <a:spcAft>
                <a:spcPts val="0"/>
              </a:spcAft>
            </a:pPr>
            <a:r>
              <a:rPr lang="en-US" altLang="ko-KR" dirty="0" err="1"/>
              <a:t>proj</a:t>
            </a:r>
            <a:r>
              <a:rPr lang="en-US" altLang="ko-KR" dirty="0"/>
              <a:t> = </a:t>
            </a:r>
            <a:r>
              <a:rPr lang="en-US" altLang="ko-KR" dirty="0" err="1"/>
              <a:t>GetComponent</a:t>
            </a:r>
            <a:r>
              <a:rPr lang="en-US" altLang="ko-KR" dirty="0"/>
              <a:t>&lt;Projector&gt; ();</a:t>
            </a:r>
          </a:p>
          <a:p>
            <a:pPr>
              <a:spcBef>
                <a:spcPts val="0"/>
              </a:spcBef>
              <a:spcAft>
                <a:spcPts val="0"/>
              </a:spcAft>
            </a:pPr>
            <a:r>
              <a:rPr lang="en-US" altLang="ko-KR" dirty="0"/>
              <a:t>}</a:t>
            </a:r>
          </a:p>
          <a:p>
            <a:pPr>
              <a:spcBef>
                <a:spcPts val="0"/>
              </a:spcBef>
              <a:spcAft>
                <a:spcPts val="0"/>
              </a:spcAft>
            </a:pPr>
            <a:r>
              <a:rPr lang="en-US" altLang="ko-KR" dirty="0"/>
              <a:t>void Update () {</a:t>
            </a:r>
          </a:p>
          <a:p>
            <a:pPr>
              <a:spcBef>
                <a:spcPts val="0"/>
              </a:spcBef>
              <a:spcAft>
                <a:spcPts val="0"/>
              </a:spcAft>
            </a:pPr>
            <a:r>
              <a:rPr lang="en-US" altLang="ko-KR" dirty="0" err="1"/>
              <a:t>RaycastHit</a:t>
            </a:r>
            <a:r>
              <a:rPr lang="en-US" altLang="ko-KR" dirty="0"/>
              <a:t> hit;</a:t>
            </a:r>
          </a:p>
          <a:p>
            <a:pPr>
              <a:spcBef>
                <a:spcPts val="0"/>
              </a:spcBef>
              <a:spcAft>
                <a:spcPts val="0"/>
              </a:spcAft>
            </a:pPr>
            <a:r>
              <a:rPr lang="en-US" altLang="ko-KR" dirty="0"/>
              <a:t>Vector3 </a:t>
            </a:r>
            <a:r>
              <a:rPr lang="en-US" altLang="ko-KR" dirty="0" err="1"/>
              <a:t>fwd</a:t>
            </a:r>
            <a:r>
              <a:rPr lang="en-US" altLang="ko-KR" dirty="0"/>
              <a:t> = </a:t>
            </a:r>
            <a:r>
              <a:rPr lang="en-US" altLang="ko-KR" dirty="0" err="1"/>
              <a:t>transform.TransformDirection</a:t>
            </a:r>
            <a:r>
              <a:rPr lang="en-US" altLang="ko-KR" dirty="0"/>
              <a:t>(Vector3.forward);</a:t>
            </a:r>
          </a:p>
          <a:p>
            <a:pPr>
              <a:spcBef>
                <a:spcPts val="0"/>
              </a:spcBef>
              <a:spcAft>
                <a:spcPts val="0"/>
              </a:spcAft>
            </a:pPr>
            <a:r>
              <a:rPr lang="en-US" altLang="ko-KR" dirty="0"/>
              <a:t>if (</a:t>
            </a:r>
            <a:r>
              <a:rPr lang="en-US" altLang="ko-KR" dirty="0" err="1"/>
              <a:t>Physics.Raycast</a:t>
            </a:r>
            <a:r>
              <a:rPr lang="en-US" altLang="ko-KR" dirty="0"/>
              <a:t> (</a:t>
            </a:r>
            <a:r>
              <a:rPr lang="en-US" altLang="ko-KR" dirty="0" err="1"/>
              <a:t>transform.position</a:t>
            </a:r>
            <a:r>
              <a:rPr lang="en-US" altLang="ko-KR" dirty="0"/>
              <a:t>, </a:t>
            </a:r>
            <a:r>
              <a:rPr lang="en-US" altLang="ko-KR" dirty="0" err="1"/>
              <a:t>fwd</a:t>
            </a:r>
            <a:r>
              <a:rPr lang="en-US" altLang="ko-KR" dirty="0"/>
              <a:t>, out hit))</a:t>
            </a:r>
          </a:p>
          <a:p>
            <a:pPr>
              <a:spcBef>
                <a:spcPts val="0"/>
              </a:spcBef>
              <a:spcAft>
                <a:spcPts val="0"/>
              </a:spcAft>
            </a:pPr>
            <a:r>
              <a:rPr lang="en-US" altLang="ko-KR" dirty="0"/>
              <a:t>{</a:t>
            </a:r>
          </a:p>
          <a:p>
            <a:pPr>
              <a:spcBef>
                <a:spcPts val="0"/>
              </a:spcBef>
              <a:spcAft>
                <a:spcPts val="0"/>
              </a:spcAft>
            </a:pPr>
            <a:r>
              <a:rPr lang="en-US" altLang="ko-KR" dirty="0" err="1"/>
              <a:t>lineEnd</a:t>
            </a:r>
            <a:r>
              <a:rPr lang="en-US" altLang="ko-KR" dirty="0"/>
              <a:t> = </a:t>
            </a:r>
            <a:r>
              <a:rPr lang="en-US" altLang="ko-KR" dirty="0" err="1"/>
              <a:t>hit.point</a:t>
            </a:r>
            <a:r>
              <a:rPr lang="en-US" altLang="ko-KR" dirty="0"/>
              <a:t>;</a:t>
            </a:r>
          </a:p>
          <a:p>
            <a:pPr>
              <a:spcBef>
                <a:spcPts val="0"/>
              </a:spcBef>
              <a:spcAft>
                <a:spcPts val="0"/>
              </a:spcAft>
            </a:pPr>
            <a:r>
              <a:rPr lang="en-US" altLang="ko-KR" dirty="0"/>
              <a:t>float margin = 0.5f;</a:t>
            </a:r>
          </a:p>
          <a:p>
            <a:pPr>
              <a:spcBef>
                <a:spcPts val="0"/>
              </a:spcBef>
              <a:spcAft>
                <a:spcPts val="0"/>
              </a:spcAft>
            </a:pPr>
            <a:r>
              <a:rPr lang="en-US" altLang="ko-KR" dirty="0" err="1"/>
              <a:t>proj.farClipPlane</a:t>
            </a:r>
            <a:r>
              <a:rPr lang="en-US" altLang="ko-KR" dirty="0"/>
              <a:t> = </a:t>
            </a:r>
            <a:r>
              <a:rPr lang="en-US" altLang="ko-KR" dirty="0" err="1"/>
              <a:t>hit.distance</a:t>
            </a:r>
            <a:r>
              <a:rPr lang="en-US" altLang="ko-KR" dirty="0"/>
              <a:t> + margin;</a:t>
            </a:r>
          </a:p>
          <a:p>
            <a:pPr>
              <a:spcBef>
                <a:spcPts val="0"/>
              </a:spcBef>
              <a:spcAft>
                <a:spcPts val="0"/>
              </a:spcAft>
            </a:pPr>
            <a:r>
              <a:rPr lang="en-US" altLang="ko-KR" dirty="0"/>
              <a:t>} else {</a:t>
            </a:r>
          </a:p>
          <a:p>
            <a:pPr>
              <a:spcBef>
                <a:spcPts val="0"/>
              </a:spcBef>
              <a:spcAft>
                <a:spcPts val="0"/>
              </a:spcAft>
            </a:pPr>
            <a:r>
              <a:rPr lang="en-US" altLang="ko-KR" dirty="0" err="1"/>
              <a:t>lineEnd</a:t>
            </a:r>
            <a:r>
              <a:rPr lang="en-US" altLang="ko-KR" dirty="0"/>
              <a:t> = </a:t>
            </a:r>
            <a:r>
              <a:rPr lang="en-US" altLang="ko-KR" dirty="0" err="1"/>
              <a:t>transform.position</a:t>
            </a:r>
            <a:r>
              <a:rPr lang="en-US" altLang="ko-KR" dirty="0"/>
              <a:t> + </a:t>
            </a:r>
            <a:r>
              <a:rPr lang="en-US" altLang="ko-KR" dirty="0" err="1"/>
              <a:t>fwd</a:t>
            </a:r>
            <a:r>
              <a:rPr lang="en-US" altLang="ko-KR" dirty="0"/>
              <a:t> * 10f;</a:t>
            </a:r>
          </a:p>
          <a:p>
            <a:pPr>
              <a:spcBef>
                <a:spcPts val="0"/>
              </a:spcBef>
              <a:spcAft>
                <a:spcPts val="0"/>
              </a:spcAft>
            </a:pPr>
            <a:r>
              <a:rPr lang="en-US" altLang="ko-KR" dirty="0"/>
              <a:t>}</a:t>
            </a:r>
          </a:p>
          <a:p>
            <a:pPr>
              <a:spcBef>
                <a:spcPts val="0"/>
              </a:spcBef>
              <a:spcAft>
                <a:spcPts val="0"/>
              </a:spcAft>
            </a:pPr>
            <a:r>
              <a:rPr lang="en-US" altLang="ko-KR" dirty="0" err="1"/>
              <a:t>line.SetPosition</a:t>
            </a:r>
            <a:r>
              <a:rPr lang="en-US" altLang="ko-KR" dirty="0"/>
              <a:t>(0, </a:t>
            </a:r>
            <a:r>
              <a:rPr lang="en-US" altLang="ko-KR" dirty="0" err="1"/>
              <a:t>transform.position</a:t>
            </a:r>
            <a:r>
              <a:rPr lang="en-US" altLang="ko-KR" dirty="0"/>
              <a:t>);</a:t>
            </a:r>
          </a:p>
          <a:p>
            <a:pPr>
              <a:spcBef>
                <a:spcPts val="0"/>
              </a:spcBef>
              <a:spcAft>
                <a:spcPts val="0"/>
              </a:spcAft>
            </a:pPr>
            <a:r>
              <a:rPr lang="en-US" altLang="ko-KR" dirty="0" err="1"/>
              <a:t>line.SetPosition</a:t>
            </a:r>
            <a:r>
              <a:rPr lang="en-US" altLang="ko-KR" dirty="0"/>
              <a:t>(1, </a:t>
            </a:r>
            <a:r>
              <a:rPr lang="en-US" altLang="ko-KR" dirty="0" err="1"/>
              <a:t>lineEnd</a:t>
            </a:r>
            <a:r>
              <a:rPr lang="en-US" altLang="ko-KR" dirty="0"/>
              <a:t>);</a:t>
            </a:r>
          </a:p>
          <a:p>
            <a:pPr>
              <a:spcBef>
                <a:spcPts val="0"/>
              </a:spcBef>
              <a:spcAft>
                <a:spcPts val="0"/>
              </a:spcAft>
            </a:pPr>
            <a:r>
              <a:rPr lang="en-US" altLang="ko-KR" dirty="0"/>
              <a:t>if(</a:t>
            </a:r>
            <a:r>
              <a:rPr lang="en-US" altLang="ko-KR" dirty="0" err="1"/>
              <a:t>Input.GetButton</a:t>
            </a:r>
            <a:r>
              <a:rPr lang="en-US" altLang="ko-KR" dirty="0"/>
              <a:t>("Fire1")){</a:t>
            </a:r>
          </a:p>
          <a:p>
            <a:pPr>
              <a:spcBef>
                <a:spcPts val="0"/>
              </a:spcBef>
              <a:spcAft>
                <a:spcPts val="0"/>
              </a:spcAft>
            </a:pPr>
            <a:r>
              <a:rPr lang="en-US" altLang="ko-KR" dirty="0"/>
              <a:t>float </a:t>
            </a:r>
            <a:r>
              <a:rPr lang="en-US" altLang="ko-KR" dirty="0" err="1"/>
              <a:t>lerpSpeed</a:t>
            </a:r>
            <a:r>
              <a:rPr lang="en-US" altLang="ko-KR" dirty="0"/>
              <a:t> = </a:t>
            </a:r>
            <a:r>
              <a:rPr lang="en-US" altLang="ko-KR" dirty="0" err="1"/>
              <a:t>Mathf.Sin</a:t>
            </a:r>
            <a:r>
              <a:rPr lang="en-US" altLang="ko-KR" dirty="0"/>
              <a:t> (</a:t>
            </a:r>
            <a:r>
              <a:rPr lang="en-US" altLang="ko-KR" dirty="0" err="1"/>
              <a:t>Time.time</a:t>
            </a:r>
            <a:r>
              <a:rPr lang="en-US" altLang="ko-KR" dirty="0"/>
              <a:t> * 10f);</a:t>
            </a:r>
          </a:p>
          <a:p>
            <a:pPr>
              <a:spcBef>
                <a:spcPts val="0"/>
              </a:spcBef>
              <a:spcAft>
                <a:spcPts val="0"/>
              </a:spcAft>
            </a:pPr>
            <a:r>
              <a:rPr lang="en-US" altLang="ko-KR" dirty="0" err="1"/>
              <a:t>lerpSpeed</a:t>
            </a:r>
            <a:r>
              <a:rPr lang="en-US" altLang="ko-KR" dirty="0"/>
              <a:t> = </a:t>
            </a:r>
            <a:r>
              <a:rPr lang="en-US" altLang="ko-KR" dirty="0" err="1"/>
              <a:t>Mathf.Abs</a:t>
            </a:r>
            <a:r>
              <a:rPr lang="en-US" altLang="ko-KR" dirty="0"/>
              <a:t>(</a:t>
            </a:r>
            <a:r>
              <a:rPr lang="en-US" altLang="ko-KR" dirty="0" err="1"/>
              <a:t>lerpSpeed</a:t>
            </a:r>
            <a:r>
              <a:rPr lang="en-US" altLang="ko-KR" dirty="0"/>
              <a:t>);</a:t>
            </a:r>
          </a:p>
          <a:p>
            <a:pPr>
              <a:spcBef>
                <a:spcPts val="0"/>
              </a:spcBef>
              <a:spcAft>
                <a:spcPts val="0"/>
              </a:spcAft>
            </a:pPr>
            <a:r>
              <a:rPr lang="en-US" altLang="ko-KR" dirty="0"/>
              <a:t>Color </a:t>
            </a:r>
            <a:r>
              <a:rPr lang="en-US" altLang="ko-KR" dirty="0" err="1"/>
              <a:t>lerpColor</a:t>
            </a:r>
            <a:r>
              <a:rPr lang="en-US" altLang="ko-KR" dirty="0"/>
              <a:t> = </a:t>
            </a:r>
            <a:r>
              <a:rPr lang="en-US" altLang="ko-KR" dirty="0" err="1"/>
              <a:t>Color.Lerp</a:t>
            </a:r>
            <a:r>
              <a:rPr lang="en-US" altLang="ko-KR" dirty="0"/>
              <a:t>(</a:t>
            </a:r>
            <a:r>
              <a:rPr lang="en-US" altLang="ko-KR" dirty="0" err="1"/>
              <a:t>regularColor</a:t>
            </a:r>
            <a:r>
              <a:rPr lang="en-US" altLang="ko-KR" dirty="0"/>
              <a:t>,</a:t>
            </a:r>
          </a:p>
          <a:p>
            <a:pPr>
              <a:spcBef>
                <a:spcPts val="0"/>
              </a:spcBef>
              <a:spcAft>
                <a:spcPts val="0"/>
              </a:spcAft>
            </a:pPr>
            <a:r>
              <a:rPr lang="en-US" altLang="ko-KR" dirty="0" err="1"/>
              <a:t>firingColor</a:t>
            </a:r>
            <a:r>
              <a:rPr lang="en-US" altLang="ko-KR" dirty="0"/>
              <a:t>, </a:t>
            </a:r>
            <a:r>
              <a:rPr lang="en-US" altLang="ko-KR" dirty="0" err="1"/>
              <a:t>lerpSpeed</a:t>
            </a:r>
            <a:r>
              <a:rPr lang="en-US" altLang="ko-KR" dirty="0"/>
              <a:t>);</a:t>
            </a:r>
          </a:p>
          <a:p>
            <a:pPr>
              <a:spcBef>
                <a:spcPts val="0"/>
              </a:spcBef>
              <a:spcAft>
                <a:spcPts val="0"/>
              </a:spcAft>
            </a:pPr>
            <a:r>
              <a:rPr lang="en-US" altLang="ko-KR" dirty="0" err="1"/>
              <a:t>line.material.SetColor</a:t>
            </a:r>
            <a:r>
              <a:rPr lang="en-US" altLang="ko-KR" dirty="0"/>
              <a:t>("_</a:t>
            </a:r>
            <a:r>
              <a:rPr lang="en-US" altLang="ko-KR" dirty="0" err="1"/>
              <a:t>TintColor</a:t>
            </a:r>
            <a:r>
              <a:rPr lang="en-US" altLang="ko-KR" dirty="0"/>
              <a:t>", </a:t>
            </a:r>
            <a:r>
              <a:rPr lang="en-US" altLang="ko-KR" dirty="0" err="1"/>
              <a:t>lerpColor</a:t>
            </a:r>
            <a:r>
              <a:rPr lang="en-US" altLang="ko-KR" dirty="0"/>
              <a:t>);</a:t>
            </a:r>
          </a:p>
          <a:p>
            <a:pPr>
              <a:spcBef>
                <a:spcPts val="0"/>
              </a:spcBef>
              <a:spcAft>
                <a:spcPts val="0"/>
              </a:spcAft>
            </a:pPr>
            <a:r>
              <a:rPr lang="en-US" altLang="ko-KR" dirty="0"/>
              <a:t>}</a:t>
            </a:r>
          </a:p>
          <a:p>
            <a:pPr>
              <a:spcBef>
                <a:spcPts val="0"/>
              </a:spcBef>
              <a:spcAft>
                <a:spcPts val="0"/>
              </a:spcAft>
            </a:pPr>
            <a:r>
              <a:rPr lang="en-US" altLang="ko-KR" dirty="0"/>
              <a:t>if(</a:t>
            </a:r>
            <a:r>
              <a:rPr lang="en-US" altLang="ko-KR" dirty="0" err="1"/>
              <a:t>Input.GetButtonUp</a:t>
            </a:r>
            <a:r>
              <a:rPr lang="en-US" altLang="ko-KR" dirty="0"/>
              <a:t>("Fire1")){</a:t>
            </a:r>
          </a:p>
          <a:p>
            <a:pPr>
              <a:spcBef>
                <a:spcPts val="0"/>
              </a:spcBef>
              <a:spcAft>
                <a:spcPts val="0"/>
              </a:spcAft>
            </a:pPr>
            <a:r>
              <a:rPr lang="en-US" altLang="ko-KR" dirty="0" err="1"/>
              <a:t>line.material.SetColor</a:t>
            </a:r>
            <a:r>
              <a:rPr lang="en-US" altLang="ko-KR" dirty="0"/>
              <a:t>("_</a:t>
            </a:r>
            <a:r>
              <a:rPr lang="en-US" altLang="ko-KR" dirty="0" err="1"/>
              <a:t>TintColor</a:t>
            </a:r>
            <a:r>
              <a:rPr lang="en-US" altLang="ko-KR" dirty="0"/>
              <a:t>", </a:t>
            </a:r>
            <a:r>
              <a:rPr lang="en-US" altLang="ko-KR" dirty="0" err="1"/>
              <a:t>regularColor</a:t>
            </a:r>
            <a:r>
              <a:rPr lang="en-US" altLang="ko-KR" dirty="0"/>
              <a:t>);</a:t>
            </a:r>
          </a:p>
          <a:p>
            <a:pPr>
              <a:spcBef>
                <a:spcPts val="0"/>
              </a:spcBef>
              <a:spcAft>
                <a:spcPts val="0"/>
              </a:spcAft>
            </a:pPr>
            <a:r>
              <a:rPr lang="en-US" altLang="ko-KR" dirty="0"/>
              <a:t>}</a:t>
            </a:r>
          </a:p>
          <a:p>
            <a:pPr>
              <a:spcBef>
                <a:spcPts val="0"/>
              </a:spcBef>
              <a:spcAft>
                <a:spcPts val="0"/>
              </a:spcAft>
            </a:pPr>
            <a:r>
              <a:rPr lang="en-US" altLang="ko-KR" dirty="0"/>
              <a:t>}</a:t>
            </a:r>
          </a:p>
          <a:p>
            <a:pPr>
              <a:spcBef>
                <a:spcPts val="0"/>
              </a:spcBef>
              <a:spcAft>
                <a:spcPts val="0"/>
              </a:spcAft>
            </a:pPr>
            <a:r>
              <a:rPr lang="en-US" altLang="ko-KR" dirty="0"/>
              <a:t>}</a:t>
            </a:r>
            <a:endParaRPr lang="ko-KR" altLang="en-US" dirty="0"/>
          </a:p>
        </p:txBody>
      </p:sp>
    </p:spTree>
    <p:extLst>
      <p:ext uri="{BB962C8B-B14F-4D97-AF65-F5344CB8AC3E}">
        <p14:creationId xmlns:p14="http://schemas.microsoft.com/office/powerpoint/2010/main" val="387984752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dirty="0"/>
              <a:t>Creating a laser aim with Projector and Line Renderer</a:t>
            </a:r>
            <a:endParaRPr lang="ko-KR" altLang="en-US" dirty="0"/>
          </a:p>
        </p:txBody>
      </p:sp>
      <p:sp>
        <p:nvSpPr>
          <p:cNvPr id="2" name="Content Placeholder 1"/>
          <p:cNvSpPr>
            <a:spLocks noGrp="1"/>
          </p:cNvSpPr>
          <p:nvPr>
            <p:ph sz="half" idx="1"/>
          </p:nvPr>
        </p:nvSpPr>
        <p:spPr>
          <a:xfrm>
            <a:off x="822960" y="1845734"/>
            <a:ext cx="3703320" cy="4497314"/>
          </a:xfrm>
        </p:spPr>
        <p:txBody>
          <a:bodyPr>
            <a:noAutofit/>
          </a:bodyPr>
          <a:lstStyle/>
          <a:p>
            <a:r>
              <a:rPr lang="en-US" altLang="ko-KR" dirty="0"/>
              <a:t>17. </a:t>
            </a:r>
            <a:r>
              <a:rPr lang="en-US" altLang="ko-KR" dirty="0">
                <a:solidFill>
                  <a:srgbClr val="FF0000"/>
                </a:solidFill>
              </a:rPr>
              <a:t>Select</a:t>
            </a:r>
            <a:r>
              <a:rPr lang="en-US" altLang="ko-KR" dirty="0"/>
              <a:t> the </a:t>
            </a:r>
            <a:r>
              <a:rPr lang="en-US" altLang="ko-KR" dirty="0" err="1">
                <a:solidFill>
                  <a:srgbClr val="0070C0"/>
                </a:solidFill>
              </a:rPr>
              <a:t>LaserProjector</a:t>
            </a:r>
            <a:r>
              <a:rPr lang="en-US" altLang="ko-KR" dirty="0"/>
              <a:t> </a:t>
            </a:r>
            <a:r>
              <a:rPr lang="en-US" altLang="ko-KR" dirty="0" err="1"/>
              <a:t>GameObject</a:t>
            </a:r>
            <a:r>
              <a:rPr lang="en-US" altLang="ko-KR" dirty="0"/>
              <a:t>. </a:t>
            </a:r>
          </a:p>
          <a:p>
            <a:r>
              <a:rPr lang="en-US" altLang="ko-KR" dirty="0"/>
              <a:t>From the </a:t>
            </a:r>
            <a:r>
              <a:rPr lang="en-US" altLang="ko-KR" b="1" dirty="0"/>
              <a:t>Inspector</a:t>
            </a:r>
            <a:r>
              <a:rPr lang="en-US" altLang="ko-KR" dirty="0"/>
              <a:t> view, </a:t>
            </a:r>
          </a:p>
          <a:p>
            <a:pPr lvl="1"/>
            <a:r>
              <a:rPr lang="en-US" altLang="ko-KR" dirty="0">
                <a:solidFill>
                  <a:srgbClr val="FF0000"/>
                </a:solidFill>
              </a:rPr>
              <a:t>find</a:t>
            </a:r>
            <a:r>
              <a:rPr lang="en-US" altLang="ko-KR" dirty="0"/>
              <a:t> the </a:t>
            </a:r>
            <a:r>
              <a:rPr lang="en-US" altLang="ko-KR" dirty="0">
                <a:solidFill>
                  <a:srgbClr val="0070C0"/>
                </a:solidFill>
              </a:rPr>
              <a:t>Laser Aim </a:t>
            </a:r>
            <a:r>
              <a:rPr lang="en-US" altLang="ko-KR" dirty="0"/>
              <a:t>component and </a:t>
            </a:r>
          </a:p>
          <a:p>
            <a:pPr lvl="1"/>
            <a:r>
              <a:rPr lang="en-US" altLang="ko-KR" dirty="0">
                <a:solidFill>
                  <a:srgbClr val="FF0000"/>
                </a:solidFill>
              </a:rPr>
              <a:t>fill</a:t>
            </a:r>
            <a:r>
              <a:rPr lang="en-US" altLang="ko-KR" dirty="0"/>
              <a:t> the </a:t>
            </a:r>
            <a:r>
              <a:rPr lang="en-US" altLang="ko-KR" dirty="0">
                <a:solidFill>
                  <a:srgbClr val="0070C0"/>
                </a:solidFill>
              </a:rPr>
              <a:t>Line Material </a:t>
            </a:r>
            <a:r>
              <a:rPr lang="en-US" altLang="ko-KR" dirty="0"/>
              <a:t>slot with the </a:t>
            </a:r>
            <a:r>
              <a:rPr lang="en-US" altLang="ko-KR" dirty="0" err="1">
                <a:solidFill>
                  <a:srgbClr val="00B050"/>
                </a:solidFill>
              </a:rPr>
              <a:t>Line_Mat</a:t>
            </a:r>
            <a:r>
              <a:rPr lang="en-US" altLang="ko-KR" dirty="0">
                <a:solidFill>
                  <a:srgbClr val="00B050"/>
                </a:solidFill>
              </a:rPr>
              <a:t> </a:t>
            </a:r>
            <a:r>
              <a:rPr lang="en-US" altLang="ko-KR" dirty="0"/>
              <a:t>material, as shown:</a:t>
            </a:r>
            <a:endParaRPr lang="ko-KR" altLang="en-US" sz="2600" dirty="0"/>
          </a:p>
        </p:txBody>
      </p:sp>
      <p:pic>
        <p:nvPicPr>
          <p:cNvPr id="7" name="Content Placeholder 6"/>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4664075" y="2006600"/>
            <a:ext cx="3702050" cy="3702050"/>
          </a:xfrm>
        </p:spPr>
      </p:pic>
      <p:pic>
        <p:nvPicPr>
          <p:cNvPr id="6" name="Picture 5"/>
          <p:cNvPicPr>
            <a:picLocks noChangeAspect="1"/>
          </p:cNvPicPr>
          <p:nvPr/>
        </p:nvPicPr>
        <p:blipFill>
          <a:blip r:embed="rId3"/>
          <a:stretch>
            <a:fillRect/>
          </a:stretch>
        </p:blipFill>
        <p:spPr>
          <a:xfrm>
            <a:off x="1083344" y="3857415"/>
            <a:ext cx="2838450" cy="2200275"/>
          </a:xfrm>
          <a:prstGeom prst="rect">
            <a:avLst/>
          </a:prstGeom>
        </p:spPr>
      </p:pic>
      <p:pic>
        <p:nvPicPr>
          <p:cNvPr id="8" name="Picture 7">
            <a:extLst>
              <a:ext uri="{FF2B5EF4-FFF2-40B4-BE49-F238E27FC236}">
                <a16:creationId xmlns:a16="http://schemas.microsoft.com/office/drawing/2014/main" id="{BDBADD1F-60CA-4D2C-8C74-B8E9C0F0503B}"/>
              </a:ext>
            </a:extLst>
          </p:cNvPr>
          <p:cNvPicPr>
            <a:picLocks noChangeAspect="1"/>
          </p:cNvPicPr>
          <p:nvPr/>
        </p:nvPicPr>
        <p:blipFill>
          <a:blip r:embed="rId4"/>
          <a:stretch>
            <a:fillRect/>
          </a:stretch>
        </p:blipFill>
        <p:spPr>
          <a:xfrm>
            <a:off x="8668069" y="0"/>
            <a:ext cx="475931" cy="475931"/>
          </a:xfrm>
          <a:prstGeom prst="rect">
            <a:avLst/>
          </a:prstGeom>
        </p:spPr>
      </p:pic>
    </p:spTree>
    <p:extLst>
      <p:ext uri="{BB962C8B-B14F-4D97-AF65-F5344CB8AC3E}">
        <p14:creationId xmlns:p14="http://schemas.microsoft.com/office/powerpoint/2010/main" val="162153748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altLang="ko-KR" dirty="0"/>
              <a:t>Creating a laser aim with Projector and Line Renderer</a:t>
            </a:r>
            <a:endParaRPr lang="ko-KR" altLang="en-US" dirty="0"/>
          </a:p>
        </p:txBody>
      </p:sp>
      <p:sp>
        <p:nvSpPr>
          <p:cNvPr id="2" name="Content Placeholder 1"/>
          <p:cNvSpPr>
            <a:spLocks noGrp="1"/>
          </p:cNvSpPr>
          <p:nvPr>
            <p:ph idx="1"/>
          </p:nvPr>
        </p:nvSpPr>
        <p:spPr/>
        <p:txBody>
          <a:bodyPr>
            <a:noAutofit/>
          </a:bodyPr>
          <a:lstStyle/>
          <a:p>
            <a:r>
              <a:rPr lang="en-US" altLang="ko-KR" dirty="0"/>
              <a:t>18. Play the scene. The laser aim is ready, and looks as shown:</a:t>
            </a:r>
            <a:endParaRPr lang="ko-KR" altLang="en-US" sz="2800" dirty="0"/>
          </a:p>
        </p:txBody>
      </p:sp>
      <p:pic>
        <p:nvPicPr>
          <p:cNvPr id="3" name="Picture 2"/>
          <p:cNvPicPr>
            <a:picLocks noChangeAspect="1"/>
          </p:cNvPicPr>
          <p:nvPr/>
        </p:nvPicPr>
        <p:blipFill>
          <a:blip r:embed="rId2"/>
          <a:stretch>
            <a:fillRect/>
          </a:stretch>
        </p:blipFill>
        <p:spPr>
          <a:xfrm>
            <a:off x="553452" y="2271289"/>
            <a:ext cx="7941810" cy="3706178"/>
          </a:xfrm>
          <a:prstGeom prst="rect">
            <a:avLst/>
          </a:prstGeom>
        </p:spPr>
      </p:pic>
    </p:spTree>
    <p:extLst>
      <p:ext uri="{BB962C8B-B14F-4D97-AF65-F5344CB8AC3E}">
        <p14:creationId xmlns:p14="http://schemas.microsoft.com/office/powerpoint/2010/main" val="328621341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Creating a laser aim with Projector and Line Renderer</a:t>
            </a:r>
            <a:endParaRPr lang="ko-KR" altLang="en-US" dirty="0"/>
          </a:p>
        </p:txBody>
      </p:sp>
      <p:sp>
        <p:nvSpPr>
          <p:cNvPr id="3" name="Content Placeholder 2"/>
          <p:cNvSpPr>
            <a:spLocks noGrp="1"/>
          </p:cNvSpPr>
          <p:nvPr>
            <p:ph idx="1"/>
          </p:nvPr>
        </p:nvSpPr>
        <p:spPr/>
        <p:txBody>
          <a:bodyPr>
            <a:normAutofit/>
          </a:bodyPr>
          <a:lstStyle/>
          <a:p>
            <a:r>
              <a:rPr lang="en-US" altLang="ko-KR" sz="2400" dirty="0"/>
              <a:t>In this project, </a:t>
            </a:r>
          </a:p>
          <a:p>
            <a:pPr lvl="1"/>
            <a:r>
              <a:rPr lang="en-US" altLang="ko-KR" sz="2200" dirty="0"/>
              <a:t>the width of the laser beam and its aim dot have been </a:t>
            </a:r>
            <a:r>
              <a:rPr lang="en-US" altLang="ko-KR" sz="2200" dirty="0">
                <a:solidFill>
                  <a:srgbClr val="FF0000"/>
                </a:solidFill>
              </a:rPr>
              <a:t>exaggerated</a:t>
            </a:r>
            <a:r>
              <a:rPr lang="en-US" altLang="ko-KR" sz="2200" dirty="0"/>
              <a:t>. </a:t>
            </a:r>
          </a:p>
          <a:p>
            <a:r>
              <a:rPr lang="en-US" altLang="ko-KR" sz="2400" dirty="0"/>
              <a:t>Should you need a more realistic thickness for your beam, </a:t>
            </a:r>
          </a:p>
          <a:p>
            <a:pPr lvl="1"/>
            <a:r>
              <a:rPr lang="en-US" altLang="ko-KR" sz="2000" dirty="0">
                <a:solidFill>
                  <a:srgbClr val="FF0000"/>
                </a:solidFill>
              </a:rPr>
              <a:t>change</a:t>
            </a:r>
            <a:r>
              <a:rPr lang="en-US" altLang="ko-KR" sz="2000" dirty="0"/>
              <a:t> the </a:t>
            </a:r>
            <a:r>
              <a:rPr lang="en-US" altLang="ko-KR" sz="2000" dirty="0">
                <a:solidFill>
                  <a:srgbClr val="0070C0"/>
                </a:solidFill>
              </a:rPr>
              <a:t>Line Width </a:t>
            </a:r>
            <a:r>
              <a:rPr lang="en-US" altLang="ko-KR" sz="2000" dirty="0"/>
              <a:t>field of the Laser Aim component to </a:t>
            </a:r>
            <a:r>
              <a:rPr lang="en-US" altLang="ko-KR" sz="2000" dirty="0">
                <a:solidFill>
                  <a:srgbClr val="00B050"/>
                </a:solidFill>
              </a:rPr>
              <a:t>0.05</a:t>
            </a:r>
            <a:r>
              <a:rPr lang="en-US" altLang="ko-KR" sz="2000" dirty="0"/>
              <a:t>, and </a:t>
            </a:r>
          </a:p>
          <a:p>
            <a:pPr lvl="1"/>
            <a:r>
              <a:rPr lang="en-US" altLang="ko-KR" sz="2000" dirty="0"/>
              <a:t>the </a:t>
            </a:r>
            <a:r>
              <a:rPr lang="en-US" altLang="ko-KR" sz="2000" dirty="0">
                <a:solidFill>
                  <a:srgbClr val="0070C0"/>
                </a:solidFill>
              </a:rPr>
              <a:t>Orthographic Size </a:t>
            </a:r>
            <a:r>
              <a:rPr lang="en-US" altLang="ko-KR" sz="2000" dirty="0"/>
              <a:t>of the Projector component to </a:t>
            </a:r>
            <a:r>
              <a:rPr lang="en-US" altLang="ko-KR" sz="2000" dirty="0">
                <a:solidFill>
                  <a:srgbClr val="00B050"/>
                </a:solidFill>
              </a:rPr>
              <a:t>0.025</a:t>
            </a:r>
            <a:r>
              <a:rPr lang="en-US" altLang="ko-KR" sz="2000" dirty="0"/>
              <a:t>. </a:t>
            </a:r>
          </a:p>
          <a:p>
            <a:pPr lvl="1"/>
            <a:r>
              <a:rPr lang="en-US" altLang="ko-KR" sz="2000" dirty="0"/>
              <a:t>Also, make the beam more opaque by </a:t>
            </a:r>
            <a:r>
              <a:rPr lang="en-US" altLang="ko-KR" sz="2000" dirty="0">
                <a:solidFill>
                  <a:srgbClr val="FF0000"/>
                </a:solidFill>
              </a:rPr>
              <a:t>setting</a:t>
            </a:r>
            <a:r>
              <a:rPr lang="en-US" altLang="ko-KR" sz="2000" dirty="0"/>
              <a:t> the </a:t>
            </a:r>
            <a:r>
              <a:rPr lang="en-US" altLang="ko-KR" sz="2000" dirty="0">
                <a:solidFill>
                  <a:srgbClr val="0070C0"/>
                </a:solidFill>
              </a:rPr>
              <a:t>Regular Color </a:t>
            </a:r>
            <a:r>
              <a:rPr lang="en-US" altLang="ko-KR" sz="2000" dirty="0"/>
              <a:t>of the Laser Aim component brighter.</a:t>
            </a:r>
            <a:endParaRPr lang="ko-KR" altLang="en-US" sz="2000" dirty="0"/>
          </a:p>
        </p:txBody>
      </p:sp>
    </p:spTree>
    <p:extLst>
      <p:ext uri="{BB962C8B-B14F-4D97-AF65-F5344CB8AC3E}">
        <p14:creationId xmlns:p14="http://schemas.microsoft.com/office/powerpoint/2010/main" val="19895248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22959" y="286604"/>
            <a:ext cx="7801277" cy="1450757"/>
          </a:xfrm>
        </p:spPr>
        <p:txBody>
          <a:bodyPr/>
          <a:lstStyle/>
          <a:p>
            <a:r>
              <a:rPr lang="en-US" altLang="ko-KR" dirty="0"/>
              <a:t>Lights and Effects - Introduction</a:t>
            </a:r>
            <a:endParaRPr lang="ko-KR" altLang="en-US" dirty="0"/>
          </a:p>
        </p:txBody>
      </p:sp>
      <p:sp>
        <p:nvSpPr>
          <p:cNvPr id="5" name="Content Placeholder 4"/>
          <p:cNvSpPr>
            <a:spLocks noGrp="1"/>
          </p:cNvSpPr>
          <p:nvPr>
            <p:ph idx="1"/>
          </p:nvPr>
        </p:nvSpPr>
        <p:spPr/>
        <p:txBody>
          <a:bodyPr>
            <a:normAutofit/>
          </a:bodyPr>
          <a:lstStyle/>
          <a:p>
            <a:r>
              <a:rPr lang="en-US" altLang="ko-KR" dirty="0"/>
              <a:t>There are many ways of creating light sources in Unity.</a:t>
            </a:r>
          </a:p>
          <a:p>
            <a:pPr lvl="1"/>
            <a:r>
              <a:rPr lang="en-US" altLang="ko-KR" sz="2200" dirty="0"/>
              <a:t>Lights</a:t>
            </a:r>
          </a:p>
          <a:p>
            <a:pPr lvl="1"/>
            <a:r>
              <a:rPr lang="en-US" altLang="ko-KR" sz="2200" dirty="0"/>
              <a:t>Environment Lighting</a:t>
            </a:r>
          </a:p>
          <a:p>
            <a:pPr lvl="1"/>
            <a:r>
              <a:rPr lang="en-US" altLang="ko-KR" sz="2200" dirty="0"/>
              <a:t>Emission materials</a:t>
            </a:r>
          </a:p>
          <a:p>
            <a:pPr lvl="1"/>
            <a:r>
              <a:rPr lang="en-US" altLang="ko-KR" sz="2200" dirty="0"/>
              <a:t>Projector</a:t>
            </a:r>
          </a:p>
          <a:p>
            <a:pPr lvl="1"/>
            <a:r>
              <a:rPr lang="en-US" altLang="ko-KR" sz="2200" dirty="0" err="1"/>
              <a:t>Lightmaps</a:t>
            </a:r>
            <a:r>
              <a:rPr lang="en-US" altLang="ko-KR" sz="2200" dirty="0"/>
              <a:t> and Light Probes</a:t>
            </a:r>
          </a:p>
          <a:p>
            <a:pPr lvl="1"/>
            <a:r>
              <a:rPr lang="en-US" altLang="ko-KR" sz="2200" dirty="0"/>
              <a:t>The Lighting window</a:t>
            </a:r>
          </a:p>
          <a:p>
            <a:pPr lvl="1"/>
            <a:endParaRPr lang="en-US" altLang="ko-KR" sz="2200" dirty="0"/>
          </a:p>
        </p:txBody>
      </p:sp>
    </p:spTree>
    <p:extLst>
      <p:ext uri="{BB962C8B-B14F-4D97-AF65-F5344CB8AC3E}">
        <p14:creationId xmlns:p14="http://schemas.microsoft.com/office/powerpoint/2010/main" val="389470170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Creating a laser aim with Projector and Line Renderer</a:t>
            </a:r>
            <a:endParaRPr lang="ko-KR" altLang="en-US" dirty="0"/>
          </a:p>
        </p:txBody>
      </p:sp>
      <p:sp>
        <p:nvSpPr>
          <p:cNvPr id="3" name="Content Placeholder 2"/>
          <p:cNvSpPr>
            <a:spLocks noGrp="1"/>
          </p:cNvSpPr>
          <p:nvPr>
            <p:ph idx="1"/>
          </p:nvPr>
        </p:nvSpPr>
        <p:spPr/>
        <p:txBody>
          <a:bodyPr>
            <a:normAutofit/>
          </a:bodyPr>
          <a:lstStyle/>
          <a:p>
            <a:endParaRPr lang="en-US" altLang="ko-KR" sz="2400" dirty="0"/>
          </a:p>
          <a:p>
            <a:endParaRPr lang="en-US" altLang="ko-KR" sz="2400" dirty="0"/>
          </a:p>
          <a:p>
            <a:r>
              <a:rPr lang="en-US" altLang="ko-KR" sz="2400" dirty="0"/>
              <a:t>The laser aim effect was achieved by combining two different effects: </a:t>
            </a:r>
          </a:p>
          <a:p>
            <a:pPr lvl="1"/>
            <a:r>
              <a:rPr lang="en-US" altLang="ko-KR" sz="2000" dirty="0"/>
              <a:t>A Projector and</a:t>
            </a:r>
          </a:p>
          <a:p>
            <a:pPr lvl="1"/>
            <a:r>
              <a:rPr lang="en-US" altLang="ko-KR" sz="2000" dirty="0"/>
              <a:t>A Line Renderer.</a:t>
            </a:r>
            <a:endParaRPr lang="ko-KR" altLang="en-US" sz="2000" dirty="0"/>
          </a:p>
        </p:txBody>
      </p:sp>
    </p:spTree>
    <p:extLst>
      <p:ext uri="{BB962C8B-B14F-4D97-AF65-F5344CB8AC3E}">
        <p14:creationId xmlns:p14="http://schemas.microsoft.com/office/powerpoint/2010/main" val="82127684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Creating a laser aim with Projector and Line Renderer</a:t>
            </a:r>
            <a:endParaRPr lang="ko-KR" altLang="en-US" dirty="0"/>
          </a:p>
        </p:txBody>
      </p:sp>
      <p:sp>
        <p:nvSpPr>
          <p:cNvPr id="3" name="Content Placeholder 2"/>
          <p:cNvSpPr>
            <a:spLocks noGrp="1"/>
          </p:cNvSpPr>
          <p:nvPr>
            <p:ph idx="1"/>
          </p:nvPr>
        </p:nvSpPr>
        <p:spPr/>
        <p:txBody>
          <a:bodyPr>
            <a:normAutofit lnSpcReduction="10000"/>
          </a:bodyPr>
          <a:lstStyle/>
          <a:p>
            <a:r>
              <a:rPr lang="en-US" altLang="ko-KR" dirty="0"/>
              <a:t>A </a:t>
            </a:r>
            <a:r>
              <a:rPr lang="en-US" altLang="ko-KR" b="1" dirty="0"/>
              <a:t>Projector</a:t>
            </a:r>
            <a:r>
              <a:rPr lang="en-US" altLang="ko-KR" dirty="0"/>
              <a:t> can be used to simulate light, shadows, and more. </a:t>
            </a:r>
          </a:p>
          <a:p>
            <a:pPr lvl="1"/>
            <a:r>
              <a:rPr lang="en-US" altLang="ko-KR" dirty="0"/>
              <a:t>A component that projects a material (and its texture) onto other game objects. </a:t>
            </a:r>
          </a:p>
          <a:p>
            <a:r>
              <a:rPr lang="en-US" altLang="ko-KR" dirty="0"/>
              <a:t>By attaching a projector to the </a:t>
            </a:r>
            <a:r>
              <a:rPr lang="en-US" altLang="ko-KR" b="1" dirty="0"/>
              <a:t>Laser Pointer </a:t>
            </a:r>
            <a:r>
              <a:rPr lang="en-US" altLang="ko-KR" dirty="0"/>
              <a:t>object, </a:t>
            </a:r>
          </a:p>
          <a:p>
            <a:pPr lvl="1"/>
            <a:r>
              <a:rPr lang="en-US" altLang="ko-KR" dirty="0"/>
              <a:t>we have ensured that it will face the right direction at all times. </a:t>
            </a:r>
          </a:p>
          <a:p>
            <a:r>
              <a:rPr lang="en-US" altLang="ko-KR" dirty="0"/>
              <a:t>To get the right, vibrant look, </a:t>
            </a:r>
          </a:p>
          <a:p>
            <a:pPr lvl="1"/>
            <a:r>
              <a:rPr lang="en-US" altLang="ko-KR" dirty="0"/>
              <a:t>we have edited the projector material's </a:t>
            </a:r>
            <a:r>
              <a:rPr lang="en-US" altLang="ko-KR" b="1" dirty="0" err="1"/>
              <a:t>Shader</a:t>
            </a:r>
            <a:r>
              <a:rPr lang="en-US" altLang="ko-KR" dirty="0"/>
              <a:t>, making it brighter. </a:t>
            </a:r>
          </a:p>
          <a:p>
            <a:r>
              <a:rPr lang="en-US" altLang="ko-KR" dirty="0"/>
              <a:t>Also, we have scripted a way to prevent projections from going through objects, by setting its Far Clip Plane on approximately the same level of the first object that is receiving the projection.</a:t>
            </a:r>
          </a:p>
          <a:p>
            <a:pPr lvl="1"/>
            <a:r>
              <a:rPr lang="en-US" altLang="ko-KR" dirty="0"/>
              <a:t>The line of code that is responsible for this action is—</a:t>
            </a:r>
          </a:p>
          <a:p>
            <a:pPr lvl="1"/>
            <a:r>
              <a:rPr lang="en-US" altLang="ko-KR" i="1" dirty="0" err="1"/>
              <a:t>proj.farClipPlane</a:t>
            </a:r>
            <a:r>
              <a:rPr lang="en-US" altLang="ko-KR" i="1" dirty="0"/>
              <a:t> = </a:t>
            </a:r>
            <a:r>
              <a:rPr lang="en-US" altLang="ko-KR" i="1" dirty="0" err="1"/>
              <a:t>hit.distance</a:t>
            </a:r>
            <a:r>
              <a:rPr lang="en-US" altLang="ko-KR" i="1" dirty="0"/>
              <a:t> + margin;.</a:t>
            </a:r>
            <a:endParaRPr lang="ko-KR" altLang="en-US" i="1" dirty="0"/>
          </a:p>
        </p:txBody>
      </p:sp>
    </p:spTree>
    <p:extLst>
      <p:ext uri="{BB962C8B-B14F-4D97-AF65-F5344CB8AC3E}">
        <p14:creationId xmlns:p14="http://schemas.microsoft.com/office/powerpoint/2010/main" val="186311890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Creating a laser aim with Projector and Line Renderer</a:t>
            </a:r>
            <a:endParaRPr lang="ko-KR" altLang="en-US" dirty="0"/>
          </a:p>
        </p:txBody>
      </p:sp>
      <p:sp>
        <p:nvSpPr>
          <p:cNvPr id="3" name="Content Placeholder 2"/>
          <p:cNvSpPr>
            <a:spLocks noGrp="1"/>
          </p:cNvSpPr>
          <p:nvPr>
            <p:ph idx="1"/>
          </p:nvPr>
        </p:nvSpPr>
        <p:spPr/>
        <p:txBody>
          <a:bodyPr>
            <a:normAutofit/>
          </a:bodyPr>
          <a:lstStyle/>
          <a:p>
            <a:r>
              <a:rPr lang="en-US" altLang="ko-KR" sz="2800" dirty="0"/>
              <a:t>Regarding the </a:t>
            </a:r>
            <a:r>
              <a:rPr lang="en-US" altLang="ko-KR" sz="2800" b="1" dirty="0"/>
              <a:t>Line Renderer</a:t>
            </a:r>
            <a:r>
              <a:rPr lang="en-US" altLang="ko-KR" sz="2800" dirty="0"/>
              <a:t>, </a:t>
            </a:r>
          </a:p>
          <a:p>
            <a:pPr lvl="1"/>
            <a:r>
              <a:rPr lang="en-US" altLang="ko-KR" sz="2400" dirty="0"/>
              <a:t>we have opted to create it dynamically, via code, instead of manually adding the component to the game object. </a:t>
            </a:r>
          </a:p>
          <a:p>
            <a:r>
              <a:rPr lang="en-US" altLang="ko-KR" sz="2800" dirty="0"/>
              <a:t>The code is also responsible for </a:t>
            </a:r>
          </a:p>
          <a:p>
            <a:pPr lvl="1"/>
            <a:r>
              <a:rPr lang="en-US" altLang="ko-KR" sz="2400" dirty="0"/>
              <a:t>setting up its appearance, </a:t>
            </a:r>
          </a:p>
          <a:p>
            <a:pPr lvl="1"/>
            <a:r>
              <a:rPr lang="en-US" altLang="ko-KR" sz="2400" dirty="0"/>
              <a:t>updating the line vertices position, and </a:t>
            </a:r>
          </a:p>
          <a:p>
            <a:pPr lvl="1"/>
            <a:r>
              <a:rPr lang="en-US" altLang="ko-KR" sz="2400" dirty="0"/>
              <a:t>changing its color whenever the fire button is pressed, </a:t>
            </a:r>
          </a:p>
          <a:p>
            <a:pPr lvl="2"/>
            <a:r>
              <a:rPr lang="en-US" altLang="ko-KR" sz="2000" dirty="0"/>
              <a:t>giving it a glowing/pulsing look.</a:t>
            </a:r>
            <a:endParaRPr lang="ko-KR" altLang="en-US" sz="2000" i="1" dirty="0"/>
          </a:p>
        </p:txBody>
      </p:sp>
    </p:spTree>
    <p:extLst>
      <p:ext uri="{BB962C8B-B14F-4D97-AF65-F5344CB8AC3E}">
        <p14:creationId xmlns:p14="http://schemas.microsoft.com/office/powerpoint/2010/main" val="244780552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157779E-3713-4CE6-92E1-C08219ACFD35}"/>
              </a:ext>
            </a:extLst>
          </p:cNvPr>
          <p:cNvSpPr>
            <a:spLocks noGrp="1"/>
          </p:cNvSpPr>
          <p:nvPr>
            <p:ph type="title"/>
          </p:nvPr>
        </p:nvSpPr>
        <p:spPr/>
        <p:txBody>
          <a:bodyPr/>
          <a:lstStyle/>
          <a:p>
            <a:r>
              <a:rPr lang="en-US" dirty="0"/>
              <a:t>Information </a:t>
            </a:r>
          </a:p>
        </p:txBody>
      </p:sp>
      <p:sp>
        <p:nvSpPr>
          <p:cNvPr id="5" name="Text Placeholder 4">
            <a:extLst>
              <a:ext uri="{FF2B5EF4-FFF2-40B4-BE49-F238E27FC236}">
                <a16:creationId xmlns:a16="http://schemas.microsoft.com/office/drawing/2014/main" id="{C2B04C44-EAD0-4E82-8BF5-7F5D27879E7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58447095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F4DF2C-29F0-413C-B81F-497FD8C16E10}"/>
              </a:ext>
            </a:extLst>
          </p:cNvPr>
          <p:cNvSpPr>
            <a:spLocks noGrp="1"/>
          </p:cNvSpPr>
          <p:nvPr>
            <p:ph type="title"/>
          </p:nvPr>
        </p:nvSpPr>
        <p:spPr/>
        <p:txBody>
          <a:bodyPr/>
          <a:lstStyle/>
          <a:p>
            <a:r>
              <a:rPr lang="en-US" dirty="0"/>
              <a:t>Mid-term Project</a:t>
            </a:r>
          </a:p>
        </p:txBody>
      </p:sp>
      <p:sp>
        <p:nvSpPr>
          <p:cNvPr id="5" name="Content Placeholder 4">
            <a:extLst>
              <a:ext uri="{FF2B5EF4-FFF2-40B4-BE49-F238E27FC236}">
                <a16:creationId xmlns:a16="http://schemas.microsoft.com/office/drawing/2014/main" id="{ED8BF24F-DF1E-4441-B372-4E2DC496C223}"/>
              </a:ext>
            </a:extLst>
          </p:cNvPr>
          <p:cNvSpPr>
            <a:spLocks noGrp="1"/>
          </p:cNvSpPr>
          <p:nvPr>
            <p:ph idx="1"/>
          </p:nvPr>
        </p:nvSpPr>
        <p:spPr/>
        <p:txBody>
          <a:bodyPr/>
          <a:lstStyle/>
          <a:p>
            <a:pPr latinLnBrk="0">
              <a:buFont typeface="Wingdings" panose="05000000000000000000" pitchFamily="2" charset="2"/>
              <a:buChar char="§"/>
            </a:pPr>
            <a:r>
              <a:rPr lang="en-US" dirty="0"/>
              <a:t>Work in a group of 3 people</a:t>
            </a:r>
          </a:p>
          <a:p>
            <a:pPr latinLnBrk="0">
              <a:buFont typeface="Wingdings" panose="05000000000000000000" pitchFamily="2" charset="2"/>
              <a:buChar char="§"/>
            </a:pPr>
            <a:r>
              <a:rPr lang="en-US" dirty="0"/>
              <a:t>Topic: a 2D Game</a:t>
            </a:r>
          </a:p>
          <a:p>
            <a:pPr latinLnBrk="0">
              <a:buFont typeface="Wingdings" panose="05000000000000000000" pitchFamily="2" charset="2"/>
              <a:buChar char="§"/>
            </a:pPr>
            <a:r>
              <a:rPr lang="en-US" dirty="0"/>
              <a:t>Deadline: November 7</a:t>
            </a:r>
            <a:r>
              <a:rPr lang="en-US" baseline="30000" dirty="0"/>
              <a:t>th</a:t>
            </a:r>
            <a:r>
              <a:rPr lang="en-US" dirty="0"/>
              <a:t> - 8</a:t>
            </a:r>
            <a:r>
              <a:rPr lang="en-US" baseline="30000" dirty="0"/>
              <a:t>th</a:t>
            </a:r>
            <a:r>
              <a:rPr lang="en-US" dirty="0"/>
              <a:t> </a:t>
            </a:r>
          </a:p>
          <a:p>
            <a:pPr lvl="1" latinLnBrk="0">
              <a:buFont typeface="Wingdings" panose="05000000000000000000" pitchFamily="2" charset="2"/>
              <a:buChar char="§"/>
            </a:pPr>
            <a:r>
              <a:rPr lang="en-US" dirty="0"/>
              <a:t>You should prepare the finished game and a presentation, which includes</a:t>
            </a:r>
          </a:p>
          <a:p>
            <a:pPr lvl="2" latinLnBrk="0">
              <a:buFont typeface="Wingdings" panose="05000000000000000000" pitchFamily="2" charset="2"/>
              <a:buChar char="§"/>
            </a:pPr>
            <a:r>
              <a:rPr lang="en-US" dirty="0"/>
              <a:t>Demo of the game</a:t>
            </a:r>
          </a:p>
          <a:p>
            <a:pPr lvl="2" latinLnBrk="0">
              <a:buFont typeface="Wingdings" panose="05000000000000000000" pitchFamily="2" charset="2"/>
              <a:buChar char="§"/>
            </a:pPr>
            <a:r>
              <a:rPr lang="en-US" dirty="0"/>
              <a:t>Features of the game</a:t>
            </a:r>
          </a:p>
          <a:p>
            <a:pPr lvl="2" latinLnBrk="0">
              <a:buFont typeface="Wingdings" panose="05000000000000000000" pitchFamily="2" charset="2"/>
              <a:buChar char="§"/>
            </a:pPr>
            <a:r>
              <a:rPr lang="en-US" dirty="0"/>
              <a:t>Work done by each team member (who does what)</a:t>
            </a:r>
          </a:p>
          <a:p>
            <a:pPr lvl="1" latinLnBrk="0">
              <a:buFont typeface="Wingdings" panose="05000000000000000000" pitchFamily="2" charset="2"/>
              <a:buChar char="§"/>
            </a:pPr>
            <a:endParaRPr lang="en-US" dirty="0"/>
          </a:p>
          <a:p>
            <a:pPr latinLnBrk="0">
              <a:buFont typeface="Wingdings" panose="05000000000000000000" pitchFamily="2" charset="2"/>
              <a:buChar char="§"/>
            </a:pPr>
            <a:r>
              <a:rPr lang="en-US" dirty="0"/>
              <a:t>You need to prepare submit the game idea at the latest on next Wed/Thursday class</a:t>
            </a:r>
          </a:p>
          <a:p>
            <a:pPr lvl="1" latinLnBrk="0">
              <a:buFont typeface="Wingdings" panose="05000000000000000000" pitchFamily="2" charset="2"/>
              <a:buChar char="§"/>
            </a:pPr>
            <a:r>
              <a:rPr lang="en-US" dirty="0"/>
              <a:t>By preparing a 5 minutes presentation (PPT should be sent to my email or put in a USB flash drive)</a:t>
            </a:r>
          </a:p>
        </p:txBody>
      </p:sp>
    </p:spTree>
    <p:extLst>
      <p:ext uri="{BB962C8B-B14F-4D97-AF65-F5344CB8AC3E}">
        <p14:creationId xmlns:p14="http://schemas.microsoft.com/office/powerpoint/2010/main" val="187966152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F4DF2C-29F0-413C-B81F-497FD8C16E10}"/>
              </a:ext>
            </a:extLst>
          </p:cNvPr>
          <p:cNvSpPr>
            <a:spLocks noGrp="1"/>
          </p:cNvSpPr>
          <p:nvPr>
            <p:ph type="title"/>
          </p:nvPr>
        </p:nvSpPr>
        <p:spPr/>
        <p:txBody>
          <a:bodyPr/>
          <a:lstStyle/>
          <a:p>
            <a:r>
              <a:rPr lang="en-US" dirty="0"/>
              <a:t>Mid-term Project</a:t>
            </a:r>
          </a:p>
        </p:txBody>
      </p:sp>
      <p:sp>
        <p:nvSpPr>
          <p:cNvPr id="5" name="Content Placeholder 4">
            <a:extLst>
              <a:ext uri="{FF2B5EF4-FFF2-40B4-BE49-F238E27FC236}">
                <a16:creationId xmlns:a16="http://schemas.microsoft.com/office/drawing/2014/main" id="{ED8BF24F-DF1E-4441-B372-4E2DC496C223}"/>
              </a:ext>
            </a:extLst>
          </p:cNvPr>
          <p:cNvSpPr>
            <a:spLocks noGrp="1"/>
          </p:cNvSpPr>
          <p:nvPr>
            <p:ph idx="1"/>
          </p:nvPr>
        </p:nvSpPr>
        <p:spPr>
          <a:xfrm>
            <a:off x="822959" y="1845733"/>
            <a:ext cx="7543801" cy="4828443"/>
          </a:xfrm>
        </p:spPr>
        <p:txBody>
          <a:bodyPr/>
          <a:lstStyle/>
          <a:p>
            <a:pPr>
              <a:buFont typeface="Wingdings" panose="05000000000000000000" pitchFamily="2" charset="2"/>
              <a:buChar char="§"/>
            </a:pPr>
            <a:r>
              <a:rPr lang="en-US" dirty="0"/>
              <a:t>Minimum feature to be included in the 2D game:</a:t>
            </a:r>
          </a:p>
          <a:p>
            <a:pPr lvl="1">
              <a:buFont typeface="Wingdings" panose="05000000000000000000" pitchFamily="2" charset="2"/>
              <a:buChar char="§"/>
            </a:pPr>
            <a:r>
              <a:rPr lang="en-US" dirty="0"/>
              <a:t>A start/welcome screen with at least “start” and “exit” button</a:t>
            </a:r>
          </a:p>
          <a:p>
            <a:pPr lvl="1">
              <a:buFont typeface="Wingdings" panose="05000000000000000000" pitchFamily="2" charset="2"/>
              <a:buChar char="§"/>
            </a:pPr>
            <a:r>
              <a:rPr lang="en-US" dirty="0"/>
              <a:t>A game over/ending/win screen </a:t>
            </a:r>
          </a:p>
          <a:p>
            <a:pPr lvl="1">
              <a:buFont typeface="Wingdings" panose="05000000000000000000" pitchFamily="2" charset="2"/>
              <a:buChar char="§"/>
            </a:pPr>
            <a:r>
              <a:rPr lang="en-US" dirty="0"/>
              <a:t>Game feature:</a:t>
            </a:r>
          </a:p>
          <a:p>
            <a:pPr lvl="2">
              <a:buFont typeface="Wingdings" panose="05000000000000000000" pitchFamily="2" charset="2"/>
              <a:buChar char="§"/>
            </a:pPr>
            <a:r>
              <a:rPr lang="en-US" dirty="0"/>
              <a:t>At least a single character that can be controlled by keyboard or other controller</a:t>
            </a:r>
          </a:p>
          <a:p>
            <a:pPr lvl="2">
              <a:buFont typeface="Wingdings" panose="05000000000000000000" pitchFamily="2" charset="2"/>
              <a:buChar char="§"/>
            </a:pPr>
            <a:r>
              <a:rPr lang="en-US" dirty="0"/>
              <a:t>At least a simple goal, example:</a:t>
            </a:r>
          </a:p>
          <a:p>
            <a:pPr lvl="3">
              <a:buFont typeface="Wingdings" panose="05000000000000000000" pitchFamily="2" charset="2"/>
              <a:buChar char="§"/>
            </a:pPr>
            <a:r>
              <a:rPr lang="en-US" dirty="0"/>
              <a:t>Go to finish line (side-scroll or maze type or any type of map)</a:t>
            </a:r>
          </a:p>
          <a:p>
            <a:pPr lvl="3">
              <a:buFont typeface="Wingdings" panose="05000000000000000000" pitchFamily="2" charset="2"/>
              <a:buChar char="§"/>
            </a:pPr>
            <a:r>
              <a:rPr lang="en-US" dirty="0"/>
              <a:t>Collect certain item to open door/path or collect 10 hidden items to finish, etc.</a:t>
            </a:r>
          </a:p>
          <a:p>
            <a:pPr lvl="2">
              <a:buFont typeface="Wingdings" panose="05000000000000000000" pitchFamily="2" charset="2"/>
              <a:buChar char="§"/>
            </a:pPr>
            <a:r>
              <a:rPr lang="en-US" dirty="0"/>
              <a:t>Item collection, with at least 3 different items</a:t>
            </a:r>
          </a:p>
          <a:p>
            <a:pPr lvl="3">
              <a:buFont typeface="Wingdings" panose="05000000000000000000" pitchFamily="2" charset="2"/>
              <a:buChar char="§"/>
            </a:pPr>
            <a:r>
              <a:rPr lang="en-US" dirty="0"/>
              <a:t>It includes item usage, for example:</a:t>
            </a:r>
          </a:p>
          <a:p>
            <a:pPr lvl="4">
              <a:buFont typeface="Wingdings" panose="05000000000000000000" pitchFamily="2" charset="2"/>
              <a:buChar char="§"/>
            </a:pPr>
            <a:r>
              <a:rPr lang="en-US" dirty="0"/>
              <a:t>Health potion, when used, increase the character health</a:t>
            </a:r>
          </a:p>
          <a:p>
            <a:pPr lvl="4">
              <a:buFont typeface="Wingdings" panose="05000000000000000000" pitchFamily="2" charset="2"/>
              <a:buChar char="§"/>
            </a:pPr>
            <a:r>
              <a:rPr lang="en-US" dirty="0"/>
              <a:t>Weapon/Armor, when used, increase/change the character parameter (damage/defense)</a:t>
            </a:r>
          </a:p>
          <a:p>
            <a:pPr lvl="4">
              <a:buFont typeface="Wingdings" panose="05000000000000000000" pitchFamily="2" charset="2"/>
              <a:buChar char="§"/>
            </a:pPr>
            <a:r>
              <a:rPr lang="en-US" dirty="0"/>
              <a:t>Coins/Star, simply increase the game finish score</a:t>
            </a:r>
          </a:p>
          <a:p>
            <a:pPr lvl="2">
              <a:buFont typeface="Wingdings" panose="05000000000000000000" pitchFamily="2" charset="2"/>
              <a:buChar char="§"/>
            </a:pPr>
            <a:r>
              <a:rPr lang="en-US" dirty="0"/>
              <a:t>A simple 2D character animation (movement, attack, dead, jump)</a:t>
            </a:r>
          </a:p>
          <a:p>
            <a:pPr lvl="2">
              <a:buFont typeface="Wingdings" panose="05000000000000000000" pitchFamily="2" charset="2"/>
              <a:buChar char="§"/>
            </a:pPr>
            <a:r>
              <a:rPr lang="en-US" dirty="0"/>
              <a:t>No sound or BGM are required, but you can add them</a:t>
            </a:r>
          </a:p>
        </p:txBody>
      </p:sp>
    </p:spTree>
    <p:extLst>
      <p:ext uri="{BB962C8B-B14F-4D97-AF65-F5344CB8AC3E}">
        <p14:creationId xmlns:p14="http://schemas.microsoft.com/office/powerpoint/2010/main" val="125933744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F4DF2C-29F0-413C-B81F-497FD8C16E10}"/>
              </a:ext>
            </a:extLst>
          </p:cNvPr>
          <p:cNvSpPr>
            <a:spLocks noGrp="1"/>
          </p:cNvSpPr>
          <p:nvPr>
            <p:ph type="title"/>
          </p:nvPr>
        </p:nvSpPr>
        <p:spPr/>
        <p:txBody>
          <a:bodyPr/>
          <a:lstStyle/>
          <a:p>
            <a:r>
              <a:rPr lang="en-US" dirty="0"/>
              <a:t>Mid-term Project</a:t>
            </a:r>
          </a:p>
        </p:txBody>
      </p:sp>
      <p:sp>
        <p:nvSpPr>
          <p:cNvPr id="5" name="Content Placeholder 4">
            <a:extLst>
              <a:ext uri="{FF2B5EF4-FFF2-40B4-BE49-F238E27FC236}">
                <a16:creationId xmlns:a16="http://schemas.microsoft.com/office/drawing/2014/main" id="{ED8BF24F-DF1E-4441-B372-4E2DC496C223}"/>
              </a:ext>
            </a:extLst>
          </p:cNvPr>
          <p:cNvSpPr>
            <a:spLocks noGrp="1"/>
          </p:cNvSpPr>
          <p:nvPr>
            <p:ph idx="1"/>
          </p:nvPr>
        </p:nvSpPr>
        <p:spPr>
          <a:xfrm>
            <a:off x="822959" y="1845733"/>
            <a:ext cx="7543801" cy="4828443"/>
          </a:xfrm>
        </p:spPr>
        <p:txBody>
          <a:bodyPr/>
          <a:lstStyle/>
          <a:p>
            <a:pPr latinLnBrk="0">
              <a:buFont typeface="Wingdings" panose="05000000000000000000" pitchFamily="2" charset="2"/>
              <a:buChar char="§"/>
            </a:pPr>
            <a:r>
              <a:rPr lang="en-US" dirty="0"/>
              <a:t>Grading criteria:</a:t>
            </a:r>
          </a:p>
          <a:p>
            <a:pPr lvl="1" latinLnBrk="0">
              <a:buFont typeface="Wingdings" panose="05000000000000000000" pitchFamily="2" charset="2"/>
              <a:buChar char="§"/>
            </a:pPr>
            <a:r>
              <a:rPr lang="en-US" dirty="0"/>
              <a:t>60% of the grade will be based on the completeness of the basic features mentioned in the previous page</a:t>
            </a:r>
          </a:p>
          <a:p>
            <a:pPr lvl="2" latinLnBrk="0">
              <a:buFont typeface="Wingdings" panose="05000000000000000000" pitchFamily="2" charset="2"/>
              <a:buChar char="§"/>
            </a:pPr>
            <a:r>
              <a:rPr lang="en-US" dirty="0"/>
              <a:t>Whether the feature is implemented or not</a:t>
            </a:r>
          </a:p>
          <a:p>
            <a:pPr lvl="1" latinLnBrk="0">
              <a:buFont typeface="Wingdings" panose="05000000000000000000" pitchFamily="2" charset="2"/>
              <a:buChar char="§"/>
            </a:pPr>
            <a:r>
              <a:rPr lang="en-US" dirty="0"/>
              <a:t>10% of the grade will be based on the creativity of the game</a:t>
            </a:r>
          </a:p>
          <a:p>
            <a:pPr lvl="2" latinLnBrk="0">
              <a:buFont typeface="Wingdings" panose="05000000000000000000" pitchFamily="2" charset="2"/>
              <a:buChar char="§"/>
            </a:pPr>
            <a:r>
              <a:rPr lang="en-US" dirty="0"/>
              <a:t>This will be based on my subjective judgement, mainly based on the visual and the game mechanics</a:t>
            </a:r>
          </a:p>
          <a:p>
            <a:pPr lvl="1" latinLnBrk="0">
              <a:buFont typeface="Wingdings" panose="05000000000000000000" pitchFamily="2" charset="2"/>
              <a:buChar char="§"/>
            </a:pPr>
            <a:r>
              <a:rPr lang="en-US" dirty="0"/>
              <a:t>20% of the grade will be based on the presentation</a:t>
            </a:r>
          </a:p>
          <a:p>
            <a:pPr lvl="2" latinLnBrk="0">
              <a:buFont typeface="Wingdings" panose="05000000000000000000" pitchFamily="2" charset="2"/>
              <a:buChar char="§"/>
            </a:pPr>
            <a:r>
              <a:rPr lang="en-US" dirty="0"/>
              <a:t>Clear presentation of the feature</a:t>
            </a:r>
          </a:p>
          <a:p>
            <a:pPr lvl="2" latinLnBrk="0">
              <a:buFont typeface="Wingdings" panose="05000000000000000000" pitchFamily="2" charset="2"/>
              <a:buChar char="§"/>
            </a:pPr>
            <a:r>
              <a:rPr lang="en-US" dirty="0"/>
              <a:t>Good time management and preparation</a:t>
            </a:r>
          </a:p>
          <a:p>
            <a:pPr lvl="1" latinLnBrk="0">
              <a:buFont typeface="Wingdings" panose="05000000000000000000" pitchFamily="2" charset="2"/>
              <a:buChar char="§"/>
            </a:pPr>
            <a:r>
              <a:rPr lang="en-US" dirty="0"/>
              <a:t>10% of the grade will be based on the teamwork</a:t>
            </a:r>
          </a:p>
          <a:p>
            <a:pPr lvl="2" latinLnBrk="0">
              <a:buFont typeface="Wingdings" panose="05000000000000000000" pitchFamily="2" charset="2"/>
              <a:buChar char="§"/>
            </a:pPr>
            <a:r>
              <a:rPr lang="en-US" dirty="0"/>
              <a:t>This I will judge subjectively based on observation during presentation</a:t>
            </a:r>
          </a:p>
          <a:p>
            <a:pPr lvl="2" latinLnBrk="0">
              <a:buFont typeface="Wingdings" panose="05000000000000000000" pitchFamily="2" charset="2"/>
              <a:buChar char="§"/>
            </a:pPr>
            <a:endParaRPr lang="en-US" dirty="0"/>
          </a:p>
          <a:p>
            <a:pPr latinLnBrk="0">
              <a:buFont typeface="Wingdings" panose="05000000000000000000" pitchFamily="2" charset="2"/>
              <a:buChar char="§"/>
            </a:pPr>
            <a:r>
              <a:rPr lang="en-US" dirty="0"/>
              <a:t>Although in the same group, the grade for each member can be different!</a:t>
            </a:r>
          </a:p>
        </p:txBody>
      </p:sp>
    </p:spTree>
    <p:extLst>
      <p:ext uri="{BB962C8B-B14F-4D97-AF65-F5344CB8AC3E}">
        <p14:creationId xmlns:p14="http://schemas.microsoft.com/office/powerpoint/2010/main" val="41827512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22959" y="286604"/>
            <a:ext cx="7801277" cy="1450757"/>
          </a:xfrm>
        </p:spPr>
        <p:txBody>
          <a:bodyPr/>
          <a:lstStyle/>
          <a:p>
            <a:r>
              <a:rPr lang="en-US" altLang="ko-KR" dirty="0"/>
              <a:t>Lights and Effects - </a:t>
            </a:r>
            <a:r>
              <a:rPr lang="en-US" altLang="ko-KR" dirty="0">
                <a:solidFill>
                  <a:srgbClr val="FF0000"/>
                </a:solidFill>
              </a:rPr>
              <a:t>Lights</a:t>
            </a:r>
            <a:endParaRPr lang="ko-KR" altLang="en-US" dirty="0">
              <a:solidFill>
                <a:srgbClr val="FF0000"/>
              </a:solidFill>
            </a:endParaRPr>
          </a:p>
        </p:txBody>
      </p:sp>
      <p:sp>
        <p:nvSpPr>
          <p:cNvPr id="5" name="Content Placeholder 4"/>
          <p:cNvSpPr>
            <a:spLocks noGrp="1"/>
          </p:cNvSpPr>
          <p:nvPr>
            <p:ph idx="1"/>
          </p:nvPr>
        </p:nvSpPr>
        <p:spPr/>
        <p:txBody>
          <a:bodyPr>
            <a:normAutofit/>
          </a:bodyPr>
          <a:lstStyle/>
          <a:p>
            <a:r>
              <a:rPr lang="en-US" altLang="ko-KR" sz="2400" dirty="0">
                <a:solidFill>
                  <a:srgbClr val="FF0000"/>
                </a:solidFill>
              </a:rPr>
              <a:t>Lights</a:t>
            </a:r>
            <a:r>
              <a:rPr lang="en-US" altLang="ko-KR" sz="2400" dirty="0"/>
              <a:t> are placed into the scene as game objects, featuring a </a:t>
            </a:r>
            <a:r>
              <a:rPr lang="en-US" altLang="ko-KR" sz="2400" b="1" dirty="0"/>
              <a:t>Light</a:t>
            </a:r>
            <a:r>
              <a:rPr lang="en-US" altLang="ko-KR" sz="2400" dirty="0"/>
              <a:t> component. </a:t>
            </a:r>
          </a:p>
          <a:p>
            <a:r>
              <a:rPr lang="en-US" altLang="ko-KR" sz="2400" dirty="0"/>
              <a:t>They can function in </a:t>
            </a:r>
          </a:p>
          <a:p>
            <a:pPr lvl="1"/>
            <a:r>
              <a:rPr lang="en-US" altLang="ko-KR" sz="2200" b="1" dirty="0" err="1"/>
              <a:t>Realtime</a:t>
            </a:r>
            <a:r>
              <a:rPr lang="en-US" altLang="ko-KR" sz="2200" dirty="0"/>
              <a:t>, </a:t>
            </a:r>
          </a:p>
          <a:p>
            <a:pPr lvl="1"/>
            <a:r>
              <a:rPr lang="en-US" altLang="ko-KR" sz="2200" b="1" dirty="0"/>
              <a:t>Baked</a:t>
            </a:r>
            <a:r>
              <a:rPr lang="en-US" altLang="ko-KR" sz="2200" dirty="0"/>
              <a:t>, or </a:t>
            </a:r>
          </a:p>
          <a:p>
            <a:pPr lvl="1"/>
            <a:r>
              <a:rPr lang="en-US" altLang="ko-KR" sz="2200" b="1" dirty="0"/>
              <a:t>Mixed</a:t>
            </a:r>
            <a:r>
              <a:rPr lang="en-US" altLang="ko-KR" sz="2200" dirty="0"/>
              <a:t> modes. </a:t>
            </a:r>
          </a:p>
          <a:p>
            <a:r>
              <a:rPr lang="en-US" altLang="ko-KR" sz="2400" dirty="0"/>
              <a:t>Among the other properties, they can have their </a:t>
            </a:r>
            <a:r>
              <a:rPr lang="en-US" altLang="ko-KR" sz="2400" b="1" dirty="0"/>
              <a:t>Range</a:t>
            </a:r>
            <a:r>
              <a:rPr lang="en-US" altLang="ko-KR" sz="2400" dirty="0"/>
              <a:t>, </a:t>
            </a:r>
            <a:r>
              <a:rPr lang="en-US" altLang="ko-KR" sz="2400" b="1" dirty="0"/>
              <a:t>Color</a:t>
            </a:r>
            <a:r>
              <a:rPr lang="en-US" altLang="ko-KR" sz="2400" dirty="0"/>
              <a:t>, </a:t>
            </a:r>
            <a:r>
              <a:rPr lang="en-US" altLang="ko-KR" sz="2400" b="1" dirty="0"/>
              <a:t>Intensity</a:t>
            </a:r>
            <a:r>
              <a:rPr lang="en-US" altLang="ko-KR" sz="2400" dirty="0"/>
              <a:t>, and </a:t>
            </a:r>
            <a:r>
              <a:rPr lang="en-US" altLang="ko-KR" sz="2400" b="1" dirty="0"/>
              <a:t>Shadow</a:t>
            </a:r>
            <a:r>
              <a:rPr lang="en-US" altLang="ko-KR" sz="2400" dirty="0"/>
              <a:t> </a:t>
            </a:r>
            <a:r>
              <a:rPr lang="en-US" altLang="ko-KR" sz="2400" b="1" dirty="0"/>
              <a:t>Type</a:t>
            </a:r>
            <a:r>
              <a:rPr lang="en-US" altLang="ko-KR" sz="2400" dirty="0"/>
              <a:t> set by the user. </a:t>
            </a:r>
          </a:p>
          <a:p>
            <a:r>
              <a:rPr lang="en-US" altLang="ko-KR" dirty="0"/>
              <a:t>For an overview of the light types, check Unity's documentation at </a:t>
            </a:r>
            <a:r>
              <a:rPr lang="en-US" altLang="ko-KR" dirty="0">
                <a:hlinkClick r:id="rId2"/>
              </a:rPr>
              <a:t>http://docs.unity3d.com/Manual/Lighting.html</a:t>
            </a:r>
            <a:r>
              <a:rPr lang="en-US" altLang="ko-KR" dirty="0"/>
              <a:t> </a:t>
            </a:r>
          </a:p>
        </p:txBody>
      </p:sp>
    </p:spTree>
    <p:extLst>
      <p:ext uri="{BB962C8B-B14F-4D97-AF65-F5344CB8AC3E}">
        <p14:creationId xmlns:p14="http://schemas.microsoft.com/office/powerpoint/2010/main" val="5830088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22959" y="286604"/>
            <a:ext cx="7801277" cy="1450757"/>
          </a:xfrm>
        </p:spPr>
        <p:txBody>
          <a:bodyPr/>
          <a:lstStyle/>
          <a:p>
            <a:r>
              <a:rPr lang="en-US" altLang="ko-KR" dirty="0"/>
              <a:t>Lights and Effects - </a:t>
            </a:r>
            <a:r>
              <a:rPr lang="en-US" altLang="ko-KR" dirty="0">
                <a:solidFill>
                  <a:srgbClr val="FF0000"/>
                </a:solidFill>
              </a:rPr>
              <a:t>Lights</a:t>
            </a:r>
            <a:endParaRPr lang="ko-KR" altLang="en-US" dirty="0">
              <a:solidFill>
                <a:srgbClr val="FF0000"/>
              </a:solidFill>
            </a:endParaRPr>
          </a:p>
        </p:txBody>
      </p:sp>
      <p:sp>
        <p:nvSpPr>
          <p:cNvPr id="5" name="Content Placeholder 4"/>
          <p:cNvSpPr>
            <a:spLocks noGrp="1"/>
          </p:cNvSpPr>
          <p:nvPr>
            <p:ph idx="1"/>
          </p:nvPr>
        </p:nvSpPr>
        <p:spPr/>
        <p:txBody>
          <a:bodyPr>
            <a:normAutofit/>
          </a:bodyPr>
          <a:lstStyle/>
          <a:p>
            <a:r>
              <a:rPr lang="en-US" altLang="ko-KR" dirty="0"/>
              <a:t>There are four types of lights:</a:t>
            </a:r>
          </a:p>
          <a:p>
            <a:pPr lvl="1"/>
            <a:r>
              <a:rPr lang="en-US" altLang="ko-KR" b="1" dirty="0"/>
              <a:t>Directional</a:t>
            </a:r>
            <a:r>
              <a:rPr lang="en-US" altLang="ko-KR" dirty="0"/>
              <a:t> Light: This is normally used to </a:t>
            </a:r>
            <a:r>
              <a:rPr lang="en-US" altLang="ko-KR" dirty="0">
                <a:solidFill>
                  <a:srgbClr val="00B050"/>
                </a:solidFill>
              </a:rPr>
              <a:t>simulate the sunlight</a:t>
            </a:r>
          </a:p>
          <a:p>
            <a:pPr lvl="1"/>
            <a:r>
              <a:rPr lang="en-US" altLang="ko-KR" b="1" dirty="0"/>
              <a:t>Spot</a:t>
            </a:r>
            <a:r>
              <a:rPr lang="en-US" altLang="ko-KR" dirty="0"/>
              <a:t> Light: This works like </a:t>
            </a:r>
            <a:r>
              <a:rPr lang="en-US" altLang="ko-KR" dirty="0">
                <a:solidFill>
                  <a:srgbClr val="00B050"/>
                </a:solidFill>
              </a:rPr>
              <a:t>a cone-shaped spot light</a:t>
            </a:r>
          </a:p>
          <a:p>
            <a:pPr lvl="1"/>
            <a:r>
              <a:rPr lang="en-US" altLang="ko-KR" b="1" dirty="0"/>
              <a:t>Point</a:t>
            </a:r>
            <a:r>
              <a:rPr lang="en-US" altLang="ko-KR" dirty="0"/>
              <a:t> Light: This is a bulb lamp-like, </a:t>
            </a:r>
            <a:r>
              <a:rPr lang="en-US" altLang="ko-KR" dirty="0">
                <a:solidFill>
                  <a:srgbClr val="00B050"/>
                </a:solidFill>
              </a:rPr>
              <a:t>omnidirectional light</a:t>
            </a:r>
          </a:p>
          <a:p>
            <a:pPr lvl="1"/>
            <a:r>
              <a:rPr lang="en-US" altLang="ko-KR" b="1" dirty="0"/>
              <a:t>Area</a:t>
            </a:r>
            <a:r>
              <a:rPr lang="en-US" altLang="ko-KR" dirty="0"/>
              <a:t> Light: This </a:t>
            </a:r>
            <a:r>
              <a:rPr lang="en-US" altLang="ko-KR" dirty="0">
                <a:solidFill>
                  <a:srgbClr val="FF0000"/>
                </a:solidFill>
              </a:rPr>
              <a:t>baked-only</a:t>
            </a:r>
            <a:r>
              <a:rPr lang="en-US" altLang="ko-KR" dirty="0"/>
              <a:t> light type is emitted in </a:t>
            </a:r>
            <a:r>
              <a:rPr lang="en-US" altLang="ko-KR" dirty="0">
                <a:solidFill>
                  <a:srgbClr val="00B050"/>
                </a:solidFill>
              </a:rPr>
              <a:t>all directions </a:t>
            </a:r>
            <a:r>
              <a:rPr lang="en-US" altLang="ko-KR" dirty="0"/>
              <a:t>from a rectangle-shaped entity, allowing for a smooth, realistic shading</a:t>
            </a:r>
            <a:endParaRPr lang="en-US" altLang="ko-KR" sz="5400" dirty="0"/>
          </a:p>
        </p:txBody>
      </p:sp>
      <p:pic>
        <p:nvPicPr>
          <p:cNvPr id="2" name="Picture 1"/>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1396615" y="3965787"/>
            <a:ext cx="5870341" cy="2011680"/>
          </a:xfrm>
          <a:prstGeom prst="rect">
            <a:avLst/>
          </a:prstGeom>
        </p:spPr>
      </p:pic>
    </p:spTree>
    <p:extLst>
      <p:ext uri="{BB962C8B-B14F-4D97-AF65-F5344CB8AC3E}">
        <p14:creationId xmlns:p14="http://schemas.microsoft.com/office/powerpoint/2010/main" val="21856371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22959" y="286604"/>
            <a:ext cx="7801277" cy="1450757"/>
          </a:xfrm>
        </p:spPr>
        <p:txBody>
          <a:bodyPr/>
          <a:lstStyle/>
          <a:p>
            <a:r>
              <a:rPr lang="en-US" altLang="ko-KR" dirty="0"/>
              <a:t>Lights and Effects - </a:t>
            </a:r>
            <a:r>
              <a:rPr lang="en-US" altLang="ko-KR" dirty="0">
                <a:solidFill>
                  <a:srgbClr val="FF0000"/>
                </a:solidFill>
              </a:rPr>
              <a:t>Environment Lighting</a:t>
            </a:r>
            <a:endParaRPr lang="ko-KR" altLang="en-US" dirty="0">
              <a:solidFill>
                <a:srgbClr val="FF0000"/>
              </a:solidFill>
            </a:endParaRPr>
          </a:p>
        </p:txBody>
      </p:sp>
      <p:sp>
        <p:nvSpPr>
          <p:cNvPr id="5" name="Content Placeholder 4"/>
          <p:cNvSpPr>
            <a:spLocks noGrp="1"/>
          </p:cNvSpPr>
          <p:nvPr>
            <p:ph idx="1"/>
          </p:nvPr>
        </p:nvSpPr>
        <p:spPr>
          <a:xfrm>
            <a:off x="822959" y="1845734"/>
            <a:ext cx="7801277" cy="4023360"/>
          </a:xfrm>
        </p:spPr>
        <p:txBody>
          <a:bodyPr>
            <a:normAutofit/>
          </a:bodyPr>
          <a:lstStyle/>
          <a:p>
            <a:r>
              <a:rPr lang="en-US" altLang="ko-KR" dirty="0"/>
              <a:t>Unity's </a:t>
            </a:r>
            <a:r>
              <a:rPr lang="en-US" altLang="ko-KR" b="1" dirty="0"/>
              <a:t>Environment Lighting </a:t>
            </a:r>
            <a:r>
              <a:rPr lang="en-US" altLang="ko-KR" dirty="0"/>
              <a:t>is often achieved through the combination of </a:t>
            </a:r>
          </a:p>
          <a:p>
            <a:pPr lvl="1"/>
            <a:r>
              <a:rPr lang="en-US" altLang="ko-KR" dirty="0"/>
              <a:t>a </a:t>
            </a:r>
            <a:r>
              <a:rPr lang="en-US" altLang="ko-KR" b="1" dirty="0"/>
              <a:t>Skybox</a:t>
            </a:r>
            <a:r>
              <a:rPr lang="en-US" altLang="ko-KR" dirty="0"/>
              <a:t> material and </a:t>
            </a:r>
          </a:p>
          <a:p>
            <a:pPr lvl="1"/>
            <a:r>
              <a:rPr lang="en-US" altLang="ko-KR" dirty="0"/>
              <a:t>sunlight defined by the scene's </a:t>
            </a:r>
            <a:r>
              <a:rPr lang="en-US" altLang="ko-KR" b="1" dirty="0"/>
              <a:t>Directional Light</a:t>
            </a:r>
            <a:r>
              <a:rPr lang="en-US" altLang="ko-KR" dirty="0"/>
              <a:t>. </a:t>
            </a:r>
          </a:p>
          <a:p>
            <a:r>
              <a:rPr lang="en-US" altLang="ko-KR" dirty="0"/>
              <a:t>Such combination creates an </a:t>
            </a:r>
            <a:r>
              <a:rPr lang="en-US" altLang="ko-KR" dirty="0">
                <a:solidFill>
                  <a:srgbClr val="00B050"/>
                </a:solidFill>
              </a:rPr>
              <a:t>ambient light </a:t>
            </a:r>
            <a:r>
              <a:rPr lang="en-US" altLang="ko-KR" dirty="0"/>
              <a:t>that is integrated into the scene's environment, and which can be set as </a:t>
            </a:r>
            <a:r>
              <a:rPr lang="en-US" altLang="ko-KR" b="1" dirty="0"/>
              <a:t>Realtime</a:t>
            </a:r>
            <a:r>
              <a:rPr lang="en-US" altLang="ko-KR" dirty="0"/>
              <a:t> or </a:t>
            </a:r>
            <a:r>
              <a:rPr lang="en-US" altLang="ko-KR" b="1" dirty="0"/>
              <a:t>Baked into Lightmaps</a:t>
            </a:r>
            <a:r>
              <a:rPr lang="en-US" altLang="ko-KR" dirty="0"/>
              <a:t>.</a:t>
            </a:r>
            <a:endParaRPr lang="en-US" altLang="ko-KR" sz="5400" dirty="0"/>
          </a:p>
        </p:txBody>
      </p:sp>
      <p:pic>
        <p:nvPicPr>
          <p:cNvPr id="3" name="Picture 2"/>
          <p:cNvPicPr>
            <a:picLocks noChangeAspect="1"/>
          </p:cNvPicPr>
          <p:nvPr/>
        </p:nvPicPr>
        <p:blipFill>
          <a:blip r:embed="rId2"/>
          <a:stretch>
            <a:fillRect/>
          </a:stretch>
        </p:blipFill>
        <p:spPr>
          <a:xfrm>
            <a:off x="1227654" y="4403896"/>
            <a:ext cx="6991885" cy="1800727"/>
          </a:xfrm>
          <a:prstGeom prst="rect">
            <a:avLst/>
          </a:prstGeom>
        </p:spPr>
      </p:pic>
    </p:spTree>
    <p:extLst>
      <p:ext uri="{BB962C8B-B14F-4D97-AF65-F5344CB8AC3E}">
        <p14:creationId xmlns:p14="http://schemas.microsoft.com/office/powerpoint/2010/main" val="2508313929"/>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900</TotalTime>
  <Words>4173</Words>
  <Application>Microsoft Macintosh PowerPoint</Application>
  <PresentationFormat>Affichage à l'écran (4:3)</PresentationFormat>
  <Paragraphs>437</Paragraphs>
  <Slides>66</Slides>
  <Notes>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66</vt:i4>
      </vt:variant>
    </vt:vector>
  </HeadingPairs>
  <TitlesOfParts>
    <vt:vector size="71" baseType="lpstr">
      <vt:lpstr>맑은 고딕</vt:lpstr>
      <vt:lpstr>Calibri</vt:lpstr>
      <vt:lpstr>Calibri Light</vt:lpstr>
      <vt:lpstr>Wingdings</vt:lpstr>
      <vt:lpstr>Retrospect</vt:lpstr>
      <vt:lpstr>3D Game Basic</vt:lpstr>
      <vt:lpstr>Lights and Effects</vt:lpstr>
      <vt:lpstr>Lights and Effects</vt:lpstr>
      <vt:lpstr>Lights and Effects - Introduction</vt:lpstr>
      <vt:lpstr>Lights and Effects - Introduction</vt:lpstr>
      <vt:lpstr>Lights and Effects - Introduction</vt:lpstr>
      <vt:lpstr>Lights and Effects - Lights</vt:lpstr>
      <vt:lpstr>Lights and Effects - Lights</vt:lpstr>
      <vt:lpstr>Lights and Effects - Environment Lighting</vt:lpstr>
      <vt:lpstr>Lights and Effects –  Emissive materials</vt:lpstr>
      <vt:lpstr>Lights and Effects –  Projector</vt:lpstr>
      <vt:lpstr>Lights and Effects –  Lightmaps and Light Probes</vt:lpstr>
      <vt:lpstr>Lights and Effects –  The Lighting window</vt:lpstr>
      <vt:lpstr>Mini-project 10-1: Using lights and cookie textures to simulate a cloudy day</vt:lpstr>
      <vt:lpstr>Using lights and cookie textures to simulate a cloudy day</vt:lpstr>
      <vt:lpstr>Using lights and cookie textures to simulate a cloudy day</vt:lpstr>
      <vt:lpstr>Using lights and cookie textures to simulate a cloudy day</vt:lpstr>
      <vt:lpstr>Using lights and cookie textures to simulate a cloudy day</vt:lpstr>
      <vt:lpstr>Unity : Cookies</vt:lpstr>
      <vt:lpstr>Unity : Cookies</vt:lpstr>
      <vt:lpstr>Using lights and cookie textures to simulate a cloudy day</vt:lpstr>
      <vt:lpstr>Using lights and cookie textures to simulate a cloudy day</vt:lpstr>
      <vt:lpstr>Using lights and cookie textures to simulate a cloudy day</vt:lpstr>
      <vt:lpstr>Using lights and cookie textures to simulate a cloudy day</vt:lpstr>
      <vt:lpstr>Using lights and cookie textures to simulate a cloudy day</vt:lpstr>
      <vt:lpstr>Using lights and cookie textures to simulate a cloudy day</vt:lpstr>
      <vt:lpstr>Using lights and cookie textures to simulate a cloudy day</vt:lpstr>
      <vt:lpstr>Using lights and cookie textures to simulate a cloudy day</vt:lpstr>
      <vt:lpstr>Mini-project 10-2:  Adding a custom Reflection map to a scene</vt:lpstr>
      <vt:lpstr>Adding a custom Reflection map to a scene</vt:lpstr>
      <vt:lpstr>Adding a custom Reflection map to a scene</vt:lpstr>
      <vt:lpstr>Adding a custom Reflection map to a scene</vt:lpstr>
      <vt:lpstr>Présentation PowerPoint</vt:lpstr>
      <vt:lpstr>Adding a custom Reflection map to a scene (ver 1)</vt:lpstr>
      <vt:lpstr>Adding a custom Reflection map to a scene (ver 2)</vt:lpstr>
      <vt:lpstr>Présentation PowerPoint</vt:lpstr>
      <vt:lpstr>Adding a custom Reflection map to a scene</vt:lpstr>
      <vt:lpstr>Présentation PowerPoint</vt:lpstr>
      <vt:lpstr>Adding a custom Reflection map to a scene</vt:lpstr>
      <vt:lpstr>Mini-project 10-3: Creating a laser aim with Projector and Line Renderer</vt:lpstr>
      <vt:lpstr>Creating a laser aim with Projector and Line Renderer</vt:lpstr>
      <vt:lpstr>Creating a laser aim with Projector and Line Renderer</vt:lpstr>
      <vt:lpstr>Présentation PowerPoint</vt:lpstr>
      <vt:lpstr>Creating a laser aim with Projector and Line Renderer</vt:lpstr>
      <vt:lpstr>Creating a laser aim with Projector and Line Renderer</vt:lpstr>
      <vt:lpstr>Unity Shader</vt:lpstr>
      <vt:lpstr>Creating a laser aim with Projector and Line Renderer</vt:lpstr>
      <vt:lpstr>Creating a laser aim with Projector and Line Renderer</vt:lpstr>
      <vt:lpstr>Creating a laser aim with Projector and Line Renderer</vt:lpstr>
      <vt:lpstr>Creating a laser aim with Projector and Line Renderer</vt:lpstr>
      <vt:lpstr>Creating a laser aim with Projector and Line Renderer</vt:lpstr>
      <vt:lpstr>Creating a laser aim with Projector and Line Renderer</vt:lpstr>
      <vt:lpstr>Creating a laser aim with Projector and Line Renderer</vt:lpstr>
      <vt:lpstr>Creating a laser aim with Projector and Line Renderer</vt:lpstr>
      <vt:lpstr>Creating a laser aim with Projector and Line Renderer</vt:lpstr>
      <vt:lpstr>Creating a laser aim with Projector and Line Renderer</vt:lpstr>
      <vt:lpstr>Creating a laser aim with Projector and Line Renderer</vt:lpstr>
      <vt:lpstr>Creating a laser aim with Projector and Line Renderer</vt:lpstr>
      <vt:lpstr>Creating a laser aim with Projector and Line Renderer</vt:lpstr>
      <vt:lpstr>Creating a laser aim with Projector and Line Renderer</vt:lpstr>
      <vt:lpstr>Creating a laser aim with Projector and Line Renderer</vt:lpstr>
      <vt:lpstr>Creating a laser aim with Projector and Line Renderer</vt:lpstr>
      <vt:lpstr>Information </vt:lpstr>
      <vt:lpstr>Mid-term Project</vt:lpstr>
      <vt:lpstr>Mid-term Project</vt:lpstr>
      <vt:lpstr>Mid-term Project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3D Game Basic</dc:title>
  <dc:creator>Handityo Aulia putra</dc:creator>
  <cp:lastModifiedBy>benjamin girard</cp:lastModifiedBy>
  <cp:revision>59</cp:revision>
  <dcterms:created xsi:type="dcterms:W3CDTF">2017-10-12T01:26:41Z</dcterms:created>
  <dcterms:modified xsi:type="dcterms:W3CDTF">2018-10-11T05:45:30Z</dcterms:modified>
</cp:coreProperties>
</file>

<file path=docProps/thumbnail.jpeg>
</file>